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sldIdLst>
    <p:sldId id="256" r:id="rId2"/>
    <p:sldId id="257" r:id="rId3"/>
    <p:sldId id="260" r:id="rId4"/>
    <p:sldId id="258" r:id="rId5"/>
    <p:sldId id="259" r:id="rId6"/>
    <p:sldId id="261" r:id="rId7"/>
    <p:sldId id="262" r:id="rId8"/>
    <p:sldId id="263" r:id="rId9"/>
  </p:sldIdLst>
  <p:sldSz cx="9144000" cy="6858000" type="screen4x3"/>
  <p:notesSz cx="6858000" cy="9144000"/>
  <p:custDataLst>
    <p:tags r:id="rId11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2" d="100"/>
          <a:sy n="62" d="100"/>
        </p:scale>
        <p:origin x="891" y="4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gs" Target="tags/tag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5" Type="http://schemas.openxmlformats.org/officeDocument/2006/relationships/image" Target="../media/image6.wmf"/><Relationship Id="rId4" Type="http://schemas.openxmlformats.org/officeDocument/2006/relationships/image" Target="../media/image5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7" Type="http://schemas.openxmlformats.org/officeDocument/2006/relationships/image" Target="../media/image12.wmf"/><Relationship Id="rId2" Type="http://schemas.openxmlformats.org/officeDocument/2006/relationships/image" Target="../media/image7.wmf"/><Relationship Id="rId1" Type="http://schemas.openxmlformats.org/officeDocument/2006/relationships/image" Target="../media/image4.wmf"/><Relationship Id="rId6" Type="http://schemas.openxmlformats.org/officeDocument/2006/relationships/image" Target="../media/image11.wmf"/><Relationship Id="rId5" Type="http://schemas.openxmlformats.org/officeDocument/2006/relationships/image" Target="../media/image10.wmf"/><Relationship Id="rId4" Type="http://schemas.openxmlformats.org/officeDocument/2006/relationships/image" Target="../media/image9.wmf"/></Relationships>
</file>

<file path=ppt/drawings/_rels/vmlDrawing3.vml.rels><?xml version="1.0" encoding="UTF-8" standalone="yes"?>
<Relationships xmlns="http://schemas.openxmlformats.org/package/2006/relationships"><Relationship Id="rId8" Type="http://schemas.openxmlformats.org/officeDocument/2006/relationships/image" Target="../media/image20.wmf"/><Relationship Id="rId3" Type="http://schemas.openxmlformats.org/officeDocument/2006/relationships/image" Target="../media/image15.wmf"/><Relationship Id="rId7" Type="http://schemas.openxmlformats.org/officeDocument/2006/relationships/image" Target="../media/image19.wmf"/><Relationship Id="rId12" Type="http://schemas.openxmlformats.org/officeDocument/2006/relationships/image" Target="../media/image24.wmf"/><Relationship Id="rId2" Type="http://schemas.openxmlformats.org/officeDocument/2006/relationships/image" Target="../media/image14.wmf"/><Relationship Id="rId1" Type="http://schemas.openxmlformats.org/officeDocument/2006/relationships/image" Target="../media/image13.wmf"/><Relationship Id="rId6" Type="http://schemas.openxmlformats.org/officeDocument/2006/relationships/image" Target="../media/image18.wmf"/><Relationship Id="rId11" Type="http://schemas.openxmlformats.org/officeDocument/2006/relationships/image" Target="../media/image23.wmf"/><Relationship Id="rId5" Type="http://schemas.openxmlformats.org/officeDocument/2006/relationships/image" Target="../media/image17.wmf"/><Relationship Id="rId10" Type="http://schemas.openxmlformats.org/officeDocument/2006/relationships/image" Target="../media/image22.wmf"/><Relationship Id="rId4" Type="http://schemas.openxmlformats.org/officeDocument/2006/relationships/image" Target="../media/image16.wmf"/><Relationship Id="rId9" Type="http://schemas.openxmlformats.org/officeDocument/2006/relationships/image" Target="../media/image21.wmf"/></Relationships>
</file>

<file path=ppt/drawings/_rels/vmlDrawing4.vml.rels><?xml version="1.0" encoding="UTF-8" standalone="yes"?>
<Relationships xmlns="http://schemas.openxmlformats.org/package/2006/relationships"><Relationship Id="rId8" Type="http://schemas.openxmlformats.org/officeDocument/2006/relationships/image" Target="../media/image30.wmf"/><Relationship Id="rId3" Type="http://schemas.openxmlformats.org/officeDocument/2006/relationships/image" Target="../media/image25.wmf"/><Relationship Id="rId7" Type="http://schemas.openxmlformats.org/officeDocument/2006/relationships/image" Target="../media/image29.wmf"/><Relationship Id="rId2" Type="http://schemas.openxmlformats.org/officeDocument/2006/relationships/image" Target="../media/image18.wmf"/><Relationship Id="rId1" Type="http://schemas.openxmlformats.org/officeDocument/2006/relationships/image" Target="../media/image17.wmf"/><Relationship Id="rId6" Type="http://schemas.openxmlformats.org/officeDocument/2006/relationships/image" Target="../media/image28.wmf"/><Relationship Id="rId5" Type="http://schemas.openxmlformats.org/officeDocument/2006/relationships/image" Target="../media/image27.wmf"/><Relationship Id="rId4" Type="http://schemas.openxmlformats.org/officeDocument/2006/relationships/image" Target="../media/image26.wmf"/></Relationships>
</file>

<file path=ppt/drawings/_rels/vmlDrawing5.vml.rels><?xml version="1.0" encoding="UTF-8" standalone="yes"?>
<Relationships xmlns="http://schemas.openxmlformats.org/package/2006/relationships"><Relationship Id="rId8" Type="http://schemas.openxmlformats.org/officeDocument/2006/relationships/image" Target="../media/image38.wmf"/><Relationship Id="rId3" Type="http://schemas.openxmlformats.org/officeDocument/2006/relationships/image" Target="../media/image33.wmf"/><Relationship Id="rId7" Type="http://schemas.openxmlformats.org/officeDocument/2006/relationships/image" Target="../media/image37.wmf"/><Relationship Id="rId2" Type="http://schemas.openxmlformats.org/officeDocument/2006/relationships/image" Target="../media/image32.wmf"/><Relationship Id="rId1" Type="http://schemas.openxmlformats.org/officeDocument/2006/relationships/image" Target="../media/image31.wmf"/><Relationship Id="rId6" Type="http://schemas.openxmlformats.org/officeDocument/2006/relationships/image" Target="../media/image36.wmf"/><Relationship Id="rId5" Type="http://schemas.openxmlformats.org/officeDocument/2006/relationships/image" Target="../media/image35.wmf"/><Relationship Id="rId4" Type="http://schemas.openxmlformats.org/officeDocument/2006/relationships/image" Target="../media/image34.wmf"/><Relationship Id="rId9" Type="http://schemas.openxmlformats.org/officeDocument/2006/relationships/image" Target="../media/image39.wmf"/></Relationships>
</file>

<file path=ppt/drawings/_rels/vmlDrawing6.vml.rels><?xml version="1.0" encoding="UTF-8" standalone="yes"?>
<Relationships xmlns="http://schemas.openxmlformats.org/package/2006/relationships"><Relationship Id="rId8" Type="http://schemas.openxmlformats.org/officeDocument/2006/relationships/image" Target="../media/image44.wmf"/><Relationship Id="rId3" Type="http://schemas.openxmlformats.org/officeDocument/2006/relationships/image" Target="../media/image32.wmf"/><Relationship Id="rId7" Type="http://schemas.openxmlformats.org/officeDocument/2006/relationships/image" Target="../media/image43.wmf"/><Relationship Id="rId2" Type="http://schemas.openxmlformats.org/officeDocument/2006/relationships/image" Target="../media/image31.wmf"/><Relationship Id="rId1" Type="http://schemas.openxmlformats.org/officeDocument/2006/relationships/image" Target="../media/image41.wmf"/><Relationship Id="rId6" Type="http://schemas.openxmlformats.org/officeDocument/2006/relationships/image" Target="../media/image34.wmf"/><Relationship Id="rId11" Type="http://schemas.openxmlformats.org/officeDocument/2006/relationships/image" Target="../media/image47.wmf"/><Relationship Id="rId5" Type="http://schemas.openxmlformats.org/officeDocument/2006/relationships/image" Target="../media/image33.wmf"/><Relationship Id="rId10" Type="http://schemas.openxmlformats.org/officeDocument/2006/relationships/image" Target="../media/image46.wmf"/><Relationship Id="rId4" Type="http://schemas.openxmlformats.org/officeDocument/2006/relationships/image" Target="../media/image42.wmf"/><Relationship Id="rId9" Type="http://schemas.openxmlformats.org/officeDocument/2006/relationships/image" Target="../media/image45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4369F86-466C-4680-B71E-72AE951B984F}" type="datetimeFigureOut">
              <a:rPr lang="en-CA" smtClean="0"/>
              <a:pPr/>
              <a:t>2015-03-18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082BA07-EF7B-42BF-A974-8EC40D723578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4555204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82BA07-EF7B-42BF-A974-8EC40D723578}" type="slidenum">
              <a:rPr lang="en-CA" smtClean="0"/>
              <a:pPr/>
              <a:t>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39226795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82BA07-EF7B-42BF-A974-8EC40D723578}" type="slidenum">
              <a:rPr lang="en-CA" smtClean="0"/>
              <a:pPr/>
              <a:t>2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84996603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82BA07-EF7B-42BF-A974-8EC40D723578}" type="slidenum">
              <a:rPr lang="en-CA" smtClean="0"/>
              <a:pPr/>
              <a:t>3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28488643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82BA07-EF7B-42BF-A974-8EC40D723578}" type="slidenum">
              <a:rPr lang="en-CA" smtClean="0"/>
              <a:pPr/>
              <a:t>4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48871634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82BA07-EF7B-42BF-A974-8EC40D723578}" type="slidenum">
              <a:rPr lang="en-CA" smtClean="0"/>
              <a:pPr/>
              <a:t>5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89090321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82BA07-EF7B-42BF-A974-8EC40D723578}" type="slidenum">
              <a:rPr lang="en-CA" smtClean="0"/>
              <a:pPr/>
              <a:t>6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56057019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82BA07-EF7B-42BF-A974-8EC40D723578}" type="slidenum">
              <a:rPr lang="en-CA" smtClean="0"/>
              <a:pPr/>
              <a:t>7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55798529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82BA07-EF7B-42BF-A974-8EC40D723578}" type="slidenum">
              <a:rPr lang="en-CA" smtClean="0"/>
              <a:pPr/>
              <a:t>8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2951313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0A9F1F27-4868-46AB-A55C-BAE2AA9366EF}" type="datetimeFigureOut">
              <a:rPr lang="en-CA" smtClean="0"/>
              <a:pPr/>
              <a:t>2015-03-18</a:t>
            </a:fld>
            <a:endParaRPr lang="en-CA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CA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7C40FB71-F007-45FD-B0F3-20DE56B37D93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F1F27-4868-46AB-A55C-BAE2AA9366EF}" type="datetimeFigureOut">
              <a:rPr lang="en-CA" smtClean="0"/>
              <a:pPr/>
              <a:t>2015-03-18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40FB71-F007-45FD-B0F3-20DE56B37D93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F1F27-4868-46AB-A55C-BAE2AA9366EF}" type="datetimeFigureOut">
              <a:rPr lang="en-CA" smtClean="0"/>
              <a:pPr/>
              <a:t>2015-03-18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40FB71-F007-45FD-B0F3-20DE56B37D93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0A9F1F27-4868-46AB-A55C-BAE2AA9366EF}" type="datetimeFigureOut">
              <a:rPr lang="en-CA" smtClean="0"/>
              <a:pPr/>
              <a:t>2015-03-18</a:t>
            </a:fld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7C40FB71-F007-45FD-B0F3-20DE56B37D93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0A9F1F27-4868-46AB-A55C-BAE2AA9366EF}" type="datetimeFigureOut">
              <a:rPr lang="en-CA" smtClean="0"/>
              <a:pPr/>
              <a:t>2015-03-18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CA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7C40FB71-F007-45FD-B0F3-20DE56B37D93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F1F27-4868-46AB-A55C-BAE2AA9366EF}" type="datetimeFigureOut">
              <a:rPr lang="en-CA" smtClean="0"/>
              <a:pPr/>
              <a:t>2015-03-18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40FB71-F007-45FD-B0F3-20DE56B37D93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F1F27-4868-46AB-A55C-BAE2AA9366EF}" type="datetimeFigureOut">
              <a:rPr lang="en-CA" smtClean="0"/>
              <a:pPr/>
              <a:t>2015-03-18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40FB71-F007-45FD-B0F3-20DE56B37D93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0A9F1F27-4868-46AB-A55C-BAE2AA9366EF}" type="datetimeFigureOut">
              <a:rPr lang="en-CA" smtClean="0"/>
              <a:pPr/>
              <a:t>2015-03-18</a:t>
            </a:fld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C40FB71-F007-45FD-B0F3-20DE56B37D93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F1F27-4868-46AB-A55C-BAE2AA9366EF}" type="datetimeFigureOut">
              <a:rPr lang="en-CA" smtClean="0"/>
              <a:pPr/>
              <a:t>2015-03-18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40FB71-F007-45FD-B0F3-20DE56B37D93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0A9F1F27-4868-46AB-A55C-BAE2AA9366EF}" type="datetimeFigureOut">
              <a:rPr lang="en-CA" smtClean="0"/>
              <a:pPr/>
              <a:t>2015-03-18</a:t>
            </a:fld>
            <a:endParaRPr lang="en-CA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7C40FB71-F007-45FD-B0F3-20DE56B37D93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0A9F1F27-4868-46AB-A55C-BAE2AA9366EF}" type="datetimeFigureOut">
              <a:rPr lang="en-CA" smtClean="0"/>
              <a:pPr/>
              <a:t>2015-03-18</a:t>
            </a:fld>
            <a:endParaRPr lang="en-CA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C40FB71-F007-45FD-B0F3-20DE56B37D93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0A9F1F27-4868-46AB-A55C-BAE2AA9366EF}" type="datetimeFigureOut">
              <a:rPr lang="en-CA" smtClean="0"/>
              <a:pPr/>
              <a:t>2015-03-18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CA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7C40FB71-F007-45FD-B0F3-20DE56B37D93}" type="slidenum">
              <a:rPr lang="en-CA" smtClean="0"/>
              <a:pPr/>
              <a:t>‹#›</a:t>
            </a:fld>
            <a:endParaRPr lang="en-C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13" Type="http://schemas.openxmlformats.org/officeDocument/2006/relationships/image" Target="../media/image6.wmf"/><Relationship Id="rId3" Type="http://schemas.openxmlformats.org/officeDocument/2006/relationships/notesSlide" Target="../notesSlides/notesSlide2.xml"/><Relationship Id="rId7" Type="http://schemas.openxmlformats.org/officeDocument/2006/relationships/image" Target="../media/image3.wmf"/><Relationship Id="rId12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11" Type="http://schemas.openxmlformats.org/officeDocument/2006/relationships/image" Target="../media/image5.wmf"/><Relationship Id="rId5" Type="http://schemas.openxmlformats.org/officeDocument/2006/relationships/image" Target="../media/image2.wmf"/><Relationship Id="rId10" Type="http://schemas.openxmlformats.org/officeDocument/2006/relationships/oleObject" Target="../embeddings/oleObject4.bin"/><Relationship Id="rId4" Type="http://schemas.openxmlformats.org/officeDocument/2006/relationships/oleObject" Target="../embeddings/oleObject1.bin"/><Relationship Id="rId9" Type="http://schemas.openxmlformats.org/officeDocument/2006/relationships/image" Target="../media/image4.wmf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8.bin"/><Relationship Id="rId13" Type="http://schemas.openxmlformats.org/officeDocument/2006/relationships/image" Target="../media/image10.wmf"/><Relationship Id="rId3" Type="http://schemas.openxmlformats.org/officeDocument/2006/relationships/notesSlide" Target="../notesSlides/notesSlide3.xml"/><Relationship Id="rId7" Type="http://schemas.openxmlformats.org/officeDocument/2006/relationships/image" Target="../media/image7.wmf"/><Relationship Id="rId12" Type="http://schemas.openxmlformats.org/officeDocument/2006/relationships/oleObject" Target="../embeddings/oleObject10.bin"/><Relationship Id="rId17" Type="http://schemas.openxmlformats.org/officeDocument/2006/relationships/image" Target="../media/image12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12.bin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7.bin"/><Relationship Id="rId11" Type="http://schemas.openxmlformats.org/officeDocument/2006/relationships/image" Target="../media/image9.wmf"/><Relationship Id="rId5" Type="http://schemas.openxmlformats.org/officeDocument/2006/relationships/image" Target="../media/image4.wmf"/><Relationship Id="rId15" Type="http://schemas.openxmlformats.org/officeDocument/2006/relationships/image" Target="../media/image11.wmf"/><Relationship Id="rId10" Type="http://schemas.openxmlformats.org/officeDocument/2006/relationships/oleObject" Target="../embeddings/oleObject9.bin"/><Relationship Id="rId4" Type="http://schemas.openxmlformats.org/officeDocument/2006/relationships/oleObject" Target="../embeddings/oleObject6.bin"/><Relationship Id="rId9" Type="http://schemas.openxmlformats.org/officeDocument/2006/relationships/image" Target="../media/image8.wmf"/><Relationship Id="rId14" Type="http://schemas.openxmlformats.org/officeDocument/2006/relationships/oleObject" Target="../embeddings/oleObject11.bin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5.bin"/><Relationship Id="rId13" Type="http://schemas.openxmlformats.org/officeDocument/2006/relationships/image" Target="../media/image17.wmf"/><Relationship Id="rId18" Type="http://schemas.openxmlformats.org/officeDocument/2006/relationships/oleObject" Target="../embeddings/oleObject20.bin"/><Relationship Id="rId26" Type="http://schemas.openxmlformats.org/officeDocument/2006/relationships/oleObject" Target="../embeddings/oleObject24.bin"/><Relationship Id="rId3" Type="http://schemas.openxmlformats.org/officeDocument/2006/relationships/notesSlide" Target="../notesSlides/notesSlide4.xml"/><Relationship Id="rId21" Type="http://schemas.openxmlformats.org/officeDocument/2006/relationships/image" Target="../media/image21.wmf"/><Relationship Id="rId7" Type="http://schemas.openxmlformats.org/officeDocument/2006/relationships/image" Target="../media/image14.wmf"/><Relationship Id="rId12" Type="http://schemas.openxmlformats.org/officeDocument/2006/relationships/oleObject" Target="../embeddings/oleObject17.bin"/><Relationship Id="rId17" Type="http://schemas.openxmlformats.org/officeDocument/2006/relationships/image" Target="../media/image19.wmf"/><Relationship Id="rId25" Type="http://schemas.openxmlformats.org/officeDocument/2006/relationships/image" Target="../media/image23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19.bin"/><Relationship Id="rId20" Type="http://schemas.openxmlformats.org/officeDocument/2006/relationships/oleObject" Target="../embeddings/oleObject21.bin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14.bin"/><Relationship Id="rId11" Type="http://schemas.openxmlformats.org/officeDocument/2006/relationships/image" Target="../media/image16.wmf"/><Relationship Id="rId24" Type="http://schemas.openxmlformats.org/officeDocument/2006/relationships/oleObject" Target="../embeddings/oleObject23.bin"/><Relationship Id="rId5" Type="http://schemas.openxmlformats.org/officeDocument/2006/relationships/image" Target="../media/image13.wmf"/><Relationship Id="rId15" Type="http://schemas.openxmlformats.org/officeDocument/2006/relationships/image" Target="../media/image18.wmf"/><Relationship Id="rId23" Type="http://schemas.openxmlformats.org/officeDocument/2006/relationships/image" Target="../media/image22.wmf"/><Relationship Id="rId10" Type="http://schemas.openxmlformats.org/officeDocument/2006/relationships/oleObject" Target="../embeddings/oleObject16.bin"/><Relationship Id="rId19" Type="http://schemas.openxmlformats.org/officeDocument/2006/relationships/image" Target="../media/image20.wmf"/><Relationship Id="rId4" Type="http://schemas.openxmlformats.org/officeDocument/2006/relationships/oleObject" Target="../embeddings/oleObject13.bin"/><Relationship Id="rId9" Type="http://schemas.openxmlformats.org/officeDocument/2006/relationships/image" Target="../media/image15.wmf"/><Relationship Id="rId14" Type="http://schemas.openxmlformats.org/officeDocument/2006/relationships/oleObject" Target="../embeddings/oleObject18.bin"/><Relationship Id="rId22" Type="http://schemas.openxmlformats.org/officeDocument/2006/relationships/oleObject" Target="../embeddings/oleObject22.bin"/><Relationship Id="rId27" Type="http://schemas.openxmlformats.org/officeDocument/2006/relationships/image" Target="../media/image24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7.bin"/><Relationship Id="rId13" Type="http://schemas.openxmlformats.org/officeDocument/2006/relationships/oleObject" Target="../embeddings/oleObject30.bin"/><Relationship Id="rId18" Type="http://schemas.openxmlformats.org/officeDocument/2006/relationships/image" Target="../media/image28.wmf"/><Relationship Id="rId3" Type="http://schemas.openxmlformats.org/officeDocument/2006/relationships/notesSlide" Target="../notesSlides/notesSlide5.xml"/><Relationship Id="rId21" Type="http://schemas.openxmlformats.org/officeDocument/2006/relationships/oleObject" Target="../embeddings/oleObject35.bin"/><Relationship Id="rId7" Type="http://schemas.openxmlformats.org/officeDocument/2006/relationships/image" Target="../media/image18.wmf"/><Relationship Id="rId12" Type="http://schemas.openxmlformats.org/officeDocument/2006/relationships/image" Target="../media/image26.wmf"/><Relationship Id="rId17" Type="http://schemas.openxmlformats.org/officeDocument/2006/relationships/oleObject" Target="../embeddings/oleObject33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7.wmf"/><Relationship Id="rId20" Type="http://schemas.openxmlformats.org/officeDocument/2006/relationships/image" Target="../media/image29.wmf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26.bin"/><Relationship Id="rId11" Type="http://schemas.openxmlformats.org/officeDocument/2006/relationships/oleObject" Target="../embeddings/oleObject29.bin"/><Relationship Id="rId5" Type="http://schemas.openxmlformats.org/officeDocument/2006/relationships/image" Target="../media/image17.wmf"/><Relationship Id="rId15" Type="http://schemas.openxmlformats.org/officeDocument/2006/relationships/oleObject" Target="../embeddings/oleObject32.bin"/><Relationship Id="rId10" Type="http://schemas.openxmlformats.org/officeDocument/2006/relationships/oleObject" Target="../embeddings/oleObject28.bin"/><Relationship Id="rId19" Type="http://schemas.openxmlformats.org/officeDocument/2006/relationships/oleObject" Target="../embeddings/oleObject34.bin"/><Relationship Id="rId4" Type="http://schemas.openxmlformats.org/officeDocument/2006/relationships/oleObject" Target="../embeddings/oleObject25.bin"/><Relationship Id="rId9" Type="http://schemas.openxmlformats.org/officeDocument/2006/relationships/image" Target="../media/image25.wmf"/><Relationship Id="rId14" Type="http://schemas.openxmlformats.org/officeDocument/2006/relationships/oleObject" Target="../embeddings/oleObject31.bin"/><Relationship Id="rId22" Type="http://schemas.openxmlformats.org/officeDocument/2006/relationships/image" Target="../media/image30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32.wmf"/><Relationship Id="rId13" Type="http://schemas.openxmlformats.org/officeDocument/2006/relationships/oleObject" Target="../embeddings/oleObject40.bin"/><Relationship Id="rId18" Type="http://schemas.openxmlformats.org/officeDocument/2006/relationships/image" Target="../media/image37.wmf"/><Relationship Id="rId3" Type="http://schemas.openxmlformats.org/officeDocument/2006/relationships/notesSlide" Target="../notesSlides/notesSlide6.xml"/><Relationship Id="rId21" Type="http://schemas.openxmlformats.org/officeDocument/2006/relationships/oleObject" Target="../embeddings/oleObject44.bin"/><Relationship Id="rId7" Type="http://schemas.openxmlformats.org/officeDocument/2006/relationships/oleObject" Target="../embeddings/oleObject37.bin"/><Relationship Id="rId12" Type="http://schemas.openxmlformats.org/officeDocument/2006/relationships/image" Target="../media/image34.wmf"/><Relationship Id="rId17" Type="http://schemas.openxmlformats.org/officeDocument/2006/relationships/oleObject" Target="../embeddings/oleObject42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6.wmf"/><Relationship Id="rId20" Type="http://schemas.openxmlformats.org/officeDocument/2006/relationships/image" Target="../media/image38.wmf"/><Relationship Id="rId1" Type="http://schemas.openxmlformats.org/officeDocument/2006/relationships/vmlDrawing" Target="../drawings/vmlDrawing5.vml"/><Relationship Id="rId6" Type="http://schemas.openxmlformats.org/officeDocument/2006/relationships/image" Target="../media/image31.wmf"/><Relationship Id="rId11" Type="http://schemas.openxmlformats.org/officeDocument/2006/relationships/oleObject" Target="../embeddings/oleObject39.bin"/><Relationship Id="rId5" Type="http://schemas.openxmlformats.org/officeDocument/2006/relationships/oleObject" Target="../embeddings/oleObject36.bin"/><Relationship Id="rId15" Type="http://schemas.openxmlformats.org/officeDocument/2006/relationships/oleObject" Target="../embeddings/oleObject41.bin"/><Relationship Id="rId10" Type="http://schemas.openxmlformats.org/officeDocument/2006/relationships/image" Target="../media/image33.wmf"/><Relationship Id="rId19" Type="http://schemas.openxmlformats.org/officeDocument/2006/relationships/oleObject" Target="../embeddings/oleObject43.bin"/><Relationship Id="rId4" Type="http://schemas.openxmlformats.org/officeDocument/2006/relationships/image" Target="../media/image40.jpeg"/><Relationship Id="rId9" Type="http://schemas.openxmlformats.org/officeDocument/2006/relationships/oleObject" Target="../embeddings/oleObject38.bin"/><Relationship Id="rId14" Type="http://schemas.openxmlformats.org/officeDocument/2006/relationships/image" Target="../media/image35.wmf"/><Relationship Id="rId22" Type="http://schemas.openxmlformats.org/officeDocument/2006/relationships/image" Target="../media/image39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31.wmf"/><Relationship Id="rId13" Type="http://schemas.openxmlformats.org/officeDocument/2006/relationships/oleObject" Target="../embeddings/oleObject49.bin"/><Relationship Id="rId18" Type="http://schemas.openxmlformats.org/officeDocument/2006/relationships/image" Target="../media/image43.wmf"/><Relationship Id="rId26" Type="http://schemas.openxmlformats.org/officeDocument/2006/relationships/image" Target="../media/image47.wmf"/><Relationship Id="rId3" Type="http://schemas.openxmlformats.org/officeDocument/2006/relationships/notesSlide" Target="../notesSlides/notesSlide7.xml"/><Relationship Id="rId21" Type="http://schemas.openxmlformats.org/officeDocument/2006/relationships/oleObject" Target="../embeddings/oleObject53.bin"/><Relationship Id="rId7" Type="http://schemas.openxmlformats.org/officeDocument/2006/relationships/oleObject" Target="../embeddings/oleObject46.bin"/><Relationship Id="rId12" Type="http://schemas.openxmlformats.org/officeDocument/2006/relationships/image" Target="../media/image42.wmf"/><Relationship Id="rId17" Type="http://schemas.openxmlformats.org/officeDocument/2006/relationships/oleObject" Target="../embeddings/oleObject51.bin"/><Relationship Id="rId25" Type="http://schemas.openxmlformats.org/officeDocument/2006/relationships/oleObject" Target="../embeddings/oleObject55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4.wmf"/><Relationship Id="rId20" Type="http://schemas.openxmlformats.org/officeDocument/2006/relationships/image" Target="../media/image44.wmf"/><Relationship Id="rId1" Type="http://schemas.openxmlformats.org/officeDocument/2006/relationships/vmlDrawing" Target="../drawings/vmlDrawing6.vml"/><Relationship Id="rId6" Type="http://schemas.openxmlformats.org/officeDocument/2006/relationships/image" Target="../media/image41.wmf"/><Relationship Id="rId11" Type="http://schemas.openxmlformats.org/officeDocument/2006/relationships/oleObject" Target="../embeddings/oleObject48.bin"/><Relationship Id="rId24" Type="http://schemas.openxmlformats.org/officeDocument/2006/relationships/image" Target="../media/image46.wmf"/><Relationship Id="rId5" Type="http://schemas.openxmlformats.org/officeDocument/2006/relationships/oleObject" Target="../embeddings/oleObject45.bin"/><Relationship Id="rId15" Type="http://schemas.openxmlformats.org/officeDocument/2006/relationships/oleObject" Target="../embeddings/oleObject50.bin"/><Relationship Id="rId23" Type="http://schemas.openxmlformats.org/officeDocument/2006/relationships/oleObject" Target="../embeddings/oleObject54.bin"/><Relationship Id="rId10" Type="http://schemas.openxmlformats.org/officeDocument/2006/relationships/image" Target="../media/image32.wmf"/><Relationship Id="rId19" Type="http://schemas.openxmlformats.org/officeDocument/2006/relationships/oleObject" Target="../embeddings/oleObject52.bin"/><Relationship Id="rId4" Type="http://schemas.openxmlformats.org/officeDocument/2006/relationships/image" Target="../media/image40.jpeg"/><Relationship Id="rId9" Type="http://schemas.openxmlformats.org/officeDocument/2006/relationships/oleObject" Target="../embeddings/oleObject47.bin"/><Relationship Id="rId14" Type="http://schemas.openxmlformats.org/officeDocument/2006/relationships/image" Target="../media/image33.wmf"/><Relationship Id="rId22" Type="http://schemas.openxmlformats.org/officeDocument/2006/relationships/image" Target="../media/image45.wmf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CA" dirty="0" smtClean="0"/>
              <a:t>Section 6.3 </a:t>
            </a:r>
            <a:br>
              <a:rPr lang="en-CA" dirty="0" smtClean="0"/>
            </a:br>
            <a:r>
              <a:rPr lang="en-CA" dirty="0" smtClean="0"/>
              <a:t>Calculating Probabilities </a:t>
            </a:r>
            <a:endParaRPr lang="en-CA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C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639762"/>
          </a:xfrm>
        </p:spPr>
        <p:txBody>
          <a:bodyPr/>
          <a:lstStyle/>
          <a:p>
            <a:r>
              <a:rPr lang="en-CA" dirty="0" smtClean="0"/>
              <a:t>Probabilities of Independent Events: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52400" y="993648"/>
            <a:ext cx="8534400" cy="3273552"/>
          </a:xfrm>
        </p:spPr>
        <p:txBody>
          <a:bodyPr/>
          <a:lstStyle/>
          <a:p>
            <a:r>
              <a:rPr lang="en-CA" dirty="0" smtClean="0"/>
              <a:t>When two events are “independent” they do not affect each other</a:t>
            </a:r>
          </a:p>
          <a:p>
            <a:r>
              <a:rPr lang="en-CA" dirty="0" smtClean="0"/>
              <a:t>The probability of two independent events occurring will be equal to the product of the probability of each event</a:t>
            </a:r>
            <a:br>
              <a:rPr lang="en-CA" dirty="0" smtClean="0"/>
            </a:br>
            <a:endParaRPr lang="en-CA" sz="1200" dirty="0" smtClean="0"/>
          </a:p>
          <a:p>
            <a:r>
              <a:rPr lang="en-CA" dirty="0" err="1" smtClean="0"/>
              <a:t>Ie</a:t>
            </a:r>
            <a:r>
              <a:rPr lang="en-CA" dirty="0" smtClean="0"/>
              <a:t>: Suppose the probability of rolling a 2 is 1/6 and flipping a tails is ½.  </a:t>
            </a:r>
          </a:p>
          <a:p>
            <a:r>
              <a:rPr lang="en-CA" dirty="0" smtClean="0"/>
              <a:t>Then the probability of both events in happening is </a:t>
            </a:r>
            <a:endParaRPr lang="en-CA" dirty="0"/>
          </a:p>
        </p:txBody>
      </p:sp>
      <p:grpSp>
        <p:nvGrpSpPr>
          <p:cNvPr id="4" name="Group 13"/>
          <p:cNvGrpSpPr>
            <a:grpSpLocks/>
          </p:cNvGrpSpPr>
          <p:nvPr/>
        </p:nvGrpSpPr>
        <p:grpSpPr bwMode="auto">
          <a:xfrm>
            <a:off x="2590800" y="4257675"/>
            <a:ext cx="633412" cy="542925"/>
            <a:chOff x="5237163" y="5272088"/>
            <a:chExt cx="633412" cy="543729"/>
          </a:xfrm>
        </p:grpSpPr>
        <p:sp>
          <p:nvSpPr>
            <p:cNvPr id="5" name="Oval 4"/>
            <p:cNvSpPr/>
            <p:nvPr/>
          </p:nvSpPr>
          <p:spPr>
            <a:xfrm>
              <a:off x="5237163" y="5272088"/>
              <a:ext cx="633412" cy="542139"/>
            </a:xfrm>
            <a:prstGeom prst="ellipse">
              <a:avLst/>
            </a:prstGeom>
            <a:solidFill>
              <a:schemeClr val="accent1">
                <a:lumMod val="75000"/>
              </a:schemeClr>
            </a:solidFill>
            <a:ln w="50800">
              <a:solidFill>
                <a:schemeClr val="accent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 sz="2400" dirty="0"/>
            </a:p>
          </p:txBody>
        </p:sp>
        <p:sp>
          <p:nvSpPr>
            <p:cNvPr id="6" name="TextBox 5"/>
            <p:cNvSpPr txBox="1">
              <a:spLocks noChangeArrowheads="1"/>
            </p:cNvSpPr>
            <p:nvPr/>
          </p:nvSpPr>
          <p:spPr bwMode="auto">
            <a:xfrm>
              <a:off x="5330825" y="5338763"/>
              <a:ext cx="415925" cy="4770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CA" sz="2500">
                  <a:solidFill>
                    <a:schemeClr val="bg1"/>
                  </a:solidFill>
                </a:rPr>
                <a:t>H</a:t>
              </a:r>
            </a:p>
          </p:txBody>
        </p:sp>
      </p:grpSp>
      <p:grpSp>
        <p:nvGrpSpPr>
          <p:cNvPr id="7" name="Group 13"/>
          <p:cNvGrpSpPr>
            <a:grpSpLocks/>
          </p:cNvGrpSpPr>
          <p:nvPr/>
        </p:nvGrpSpPr>
        <p:grpSpPr bwMode="auto">
          <a:xfrm>
            <a:off x="2590800" y="4267200"/>
            <a:ext cx="633412" cy="542925"/>
            <a:chOff x="5237163" y="5272088"/>
            <a:chExt cx="633412" cy="543729"/>
          </a:xfrm>
        </p:grpSpPr>
        <p:sp>
          <p:nvSpPr>
            <p:cNvPr id="8" name="Oval 7"/>
            <p:cNvSpPr/>
            <p:nvPr/>
          </p:nvSpPr>
          <p:spPr>
            <a:xfrm>
              <a:off x="5237163" y="5272088"/>
              <a:ext cx="633412" cy="542139"/>
            </a:xfrm>
            <a:prstGeom prst="ellipse">
              <a:avLst/>
            </a:prstGeom>
            <a:solidFill>
              <a:schemeClr val="accent1">
                <a:lumMod val="75000"/>
              </a:schemeClr>
            </a:solidFill>
            <a:ln w="50800">
              <a:solidFill>
                <a:schemeClr val="accent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 sz="2400" dirty="0"/>
            </a:p>
          </p:txBody>
        </p:sp>
        <p:sp>
          <p:nvSpPr>
            <p:cNvPr id="9" name="TextBox 8"/>
            <p:cNvSpPr txBox="1">
              <a:spLocks noChangeArrowheads="1"/>
            </p:cNvSpPr>
            <p:nvPr/>
          </p:nvSpPr>
          <p:spPr bwMode="auto">
            <a:xfrm>
              <a:off x="5330825" y="5338763"/>
              <a:ext cx="415925" cy="4770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CA" sz="2500" dirty="0" smtClean="0">
                  <a:solidFill>
                    <a:schemeClr val="bg1"/>
                  </a:solidFill>
                </a:rPr>
                <a:t>T</a:t>
              </a:r>
              <a:endParaRPr lang="en-CA" sz="250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0" name="Group 9"/>
          <p:cNvGrpSpPr/>
          <p:nvPr/>
        </p:nvGrpSpPr>
        <p:grpSpPr>
          <a:xfrm>
            <a:off x="762000" y="4343400"/>
            <a:ext cx="990600" cy="838200"/>
            <a:chOff x="2971800" y="4648200"/>
            <a:chExt cx="990600" cy="838200"/>
          </a:xfrm>
        </p:grpSpPr>
        <p:sp>
          <p:nvSpPr>
            <p:cNvPr id="11" name="Cube 10"/>
            <p:cNvSpPr/>
            <p:nvPr/>
          </p:nvSpPr>
          <p:spPr>
            <a:xfrm>
              <a:off x="2971800" y="4648200"/>
              <a:ext cx="990600" cy="838200"/>
            </a:xfrm>
            <a:prstGeom prst="cube">
              <a:avLst>
                <a:gd name="adj" fmla="val 39546"/>
              </a:avLst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12" name="Oval 11"/>
            <p:cNvSpPr/>
            <p:nvPr/>
          </p:nvSpPr>
          <p:spPr>
            <a:xfrm>
              <a:off x="3200400" y="5181600"/>
              <a:ext cx="152400" cy="15240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13" name="Oval 12"/>
            <p:cNvSpPr/>
            <p:nvPr/>
          </p:nvSpPr>
          <p:spPr>
            <a:xfrm>
              <a:off x="3307080" y="4671060"/>
              <a:ext cx="152400" cy="7620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14" name="Oval 13"/>
            <p:cNvSpPr/>
            <p:nvPr/>
          </p:nvSpPr>
          <p:spPr>
            <a:xfrm>
              <a:off x="3459480" y="4861560"/>
              <a:ext cx="152400" cy="7620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15" name="Oval 14"/>
            <p:cNvSpPr/>
            <p:nvPr/>
          </p:nvSpPr>
          <p:spPr>
            <a:xfrm>
              <a:off x="3688080" y="4983480"/>
              <a:ext cx="91440" cy="11430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16" name="Oval 15"/>
            <p:cNvSpPr/>
            <p:nvPr/>
          </p:nvSpPr>
          <p:spPr>
            <a:xfrm>
              <a:off x="3840480" y="5029200"/>
              <a:ext cx="91440" cy="11430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17" name="Oval 16"/>
            <p:cNvSpPr/>
            <p:nvPr/>
          </p:nvSpPr>
          <p:spPr>
            <a:xfrm>
              <a:off x="3832860" y="4831080"/>
              <a:ext cx="91440" cy="11430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18" name="Oval 17"/>
            <p:cNvSpPr/>
            <p:nvPr/>
          </p:nvSpPr>
          <p:spPr>
            <a:xfrm>
              <a:off x="3688080" y="5189220"/>
              <a:ext cx="91440" cy="11430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</p:grpSp>
      <p:graphicFrame>
        <p:nvGraphicFramePr>
          <p:cNvPr id="19" name="Object 18"/>
          <p:cNvGraphicFramePr>
            <a:graphicFrameLocks noChangeAspect="1"/>
          </p:cNvGraphicFramePr>
          <p:nvPr/>
        </p:nvGraphicFramePr>
        <p:xfrm>
          <a:off x="304802" y="5334000"/>
          <a:ext cx="1600198" cy="68579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1" name="Equation" r:id="rId4" imgW="711000" imgH="304560" progId="Equation.DSMT4">
                  <p:embed/>
                </p:oleObj>
              </mc:Choice>
              <mc:Fallback>
                <p:oleObj name="Equation" r:id="rId4" imgW="711000" imgH="30456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2" y="5334000"/>
                        <a:ext cx="1600198" cy="685799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9"/>
          <p:cNvGraphicFramePr>
            <a:graphicFrameLocks noChangeAspect="1"/>
          </p:cNvGraphicFramePr>
          <p:nvPr/>
        </p:nvGraphicFramePr>
        <p:xfrm>
          <a:off x="2304199" y="5334000"/>
          <a:ext cx="1658201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2" name="Equation" r:id="rId6" imgW="736560" imgH="304560" progId="Equation.DSMT4">
                  <p:embed/>
                </p:oleObj>
              </mc:Choice>
              <mc:Fallback>
                <p:oleObj name="Equation" r:id="rId6" imgW="736560" imgH="30456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04199" y="5334000"/>
                        <a:ext cx="1658201" cy="685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20"/>
          <p:cNvGraphicFramePr>
            <a:graphicFrameLocks noChangeAspect="1"/>
          </p:cNvGraphicFramePr>
          <p:nvPr/>
        </p:nvGraphicFramePr>
        <p:xfrm>
          <a:off x="4191000" y="4343400"/>
          <a:ext cx="2087562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3" name="Equation" r:id="rId8" imgW="927000" imgH="253800" progId="Equation.DSMT4">
                  <p:embed/>
                </p:oleObj>
              </mc:Choice>
              <mc:Fallback>
                <p:oleObj name="Equation" r:id="rId8" imgW="927000" imgH="2538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91000" y="4343400"/>
                        <a:ext cx="2087562" cy="571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21"/>
          <p:cNvGraphicFramePr>
            <a:graphicFrameLocks noChangeAspect="1"/>
          </p:cNvGraphicFramePr>
          <p:nvPr/>
        </p:nvGraphicFramePr>
        <p:xfrm>
          <a:off x="6381750" y="4191000"/>
          <a:ext cx="857250" cy="885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4" name="Equation" r:id="rId10" imgW="380880" imgH="393480" progId="Equation.DSMT4">
                  <p:embed/>
                </p:oleObj>
              </mc:Choice>
              <mc:Fallback>
                <p:oleObj name="Equation" r:id="rId10" imgW="380880" imgH="3934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81750" y="4191000"/>
                        <a:ext cx="857250" cy="8858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22"/>
          <p:cNvGraphicFramePr>
            <a:graphicFrameLocks noChangeAspect="1"/>
          </p:cNvGraphicFramePr>
          <p:nvPr/>
        </p:nvGraphicFramePr>
        <p:xfrm>
          <a:off x="5962650" y="5133975"/>
          <a:ext cx="742950" cy="885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5" name="Equation" r:id="rId12" imgW="330120" imgH="393480" progId="Equation.DSMT4">
                  <p:embed/>
                </p:oleObj>
              </mc:Choice>
              <mc:Fallback>
                <p:oleObj name="Equation" r:id="rId12" imgW="330120" imgH="3934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62650" y="5133975"/>
                        <a:ext cx="742950" cy="8858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1" presetID="8" presetClass="emph" presetSubtype="0" repeatCount="4000" fill="hold" nodeType="withEffect">
                                  <p:stCondLst>
                                    <p:cond delay="600"/>
                                  </p:stCondLst>
                                  <p:childTnLst>
                                    <p:animRot by="21600000">
                                      <p:cBhvr>
                                        <p:cTn id="32" dur="3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9" presetClass="entr" presetSubtype="5" repeatCount="3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#ppt_h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19" presetClass="entr" presetSubtype="5" repeatCount="3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#ppt_h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8" presetID="5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c 0.004 -0.01067  0.018 -0.02133  0.023 -0.02133  c 0.031 0  0.063 0.16667  0.063 0.33333  c 0 -0.084  0.016 -0.16667  0.031 -0.16667  c 0.016 0  0.031 0.084  0.031 0.16667  c 0 -0.04133  0.008 -0.084  0.016 -0.084  c 0.008 0  0.016 0.04133  0.016 0.084  c 0 -0.02133  0.004 -0.04133  0.008 -0.04133  c 0.004 0  0.008 0.02133  0.008 0.04133  c 0 -0.01067  0.002 -0.02133  0.004 -0.02133  c 0.001 0  0.004 0.01067  0.004 0.02133  c 0 -0.00533  0.001 -0.01067  0.002 -0.01067  c 0 0.00133  0.002 0.00533  0.002 0.01067  c 0 -0.00267  0 -0.00533  0.001 -0.00533  c 0 0.00133  0.001 0.00267  0.001 0.00533  c 0 -0.00133  0 -0.00267  0 -0.004  c 0.001 0  0.001 0.00133  0.001 0.00267  c 0.001 0  0.001 -0.00133  0.001 -0.00267  c 0.001 0  0.001 0.00133  0.001 0.00267  E" pathEditMode="relative" ptsTypes="">
                                      <p:cBhvr>
                                        <p:cTn id="49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50" presetID="5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c 0.004 -0.01067  0.018 -0.02133  0.023 -0.02133  c 0.031 0  0.063 0.16667  0.063 0.33333  c 0 -0.084  0.016 -0.16667  0.031 -0.16667  c 0.016 0  0.031 0.084  0.031 0.16667  c 0 -0.04133  0.008 -0.084  0.016 -0.084  c 0.008 0  0.016 0.04133  0.016 0.084  c 0 -0.02133  0.004 -0.04133  0.008 -0.04133  c 0.004 0  0.008 0.02133  0.008 0.04133  c 0 -0.01067  0.002 -0.02133  0.004 -0.02133  c 0.001 0  0.004 0.01067  0.004 0.02133  c 0 -0.00533  0.001 -0.01067  0.002 -0.01067  c 0 0.00133  0.002 0.00533  0.002 0.01067  c 0 -0.00267  0 -0.00533  0.001 -0.00533  c 0 0.00133  0.001 0.00267  0.001 0.00533  c 0 -0.00133  0 -0.00267  0 -0.004  c 0.001 0  0.001 0.00133  0.001 0.00267  c 0.001 0  0.001 -0.00133  0.001 -0.00267  c 0.001 0  0.001 0.00133  0.001 0.00267  E" pathEditMode="relative" ptsTypes="">
                                      <p:cBhvr>
                                        <p:cTn id="51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52" presetID="35" presetClass="emph" presetSubtype="0" repeatCount="4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5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28600" y="228600"/>
            <a:ext cx="8305800" cy="1143000"/>
          </a:xfrm>
        </p:spPr>
        <p:txBody>
          <a:bodyPr/>
          <a:lstStyle/>
          <a:p>
            <a:r>
              <a:rPr lang="en-CA" dirty="0" smtClean="0"/>
              <a:t>One way to understand this problem is to draw a tree diagram</a:t>
            </a:r>
            <a:endParaRPr lang="en-CA" dirty="0"/>
          </a:p>
        </p:txBody>
      </p:sp>
      <p:sp>
        <p:nvSpPr>
          <p:cNvPr id="4" name="TextBox 3"/>
          <p:cNvSpPr txBox="1"/>
          <p:nvPr/>
        </p:nvSpPr>
        <p:spPr>
          <a:xfrm>
            <a:off x="3696725" y="990600"/>
            <a:ext cx="1029449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200" dirty="0" smtClean="0"/>
              <a:t>1</a:t>
            </a:r>
            <a:r>
              <a:rPr lang="en-CA" sz="2200" baseline="30000" dirty="0" smtClean="0"/>
              <a:t>st</a:t>
            </a:r>
            <a:r>
              <a:rPr lang="en-CA" sz="2200" dirty="0" smtClean="0"/>
              <a:t> Die</a:t>
            </a:r>
            <a:endParaRPr lang="en-CA" sz="2200" dirty="0"/>
          </a:p>
        </p:txBody>
      </p:sp>
      <p:cxnSp>
        <p:nvCxnSpPr>
          <p:cNvPr id="9" name="Straight Connector 8"/>
          <p:cNvCxnSpPr>
            <a:endCxn id="22" idx="0"/>
          </p:cNvCxnSpPr>
          <p:nvPr/>
        </p:nvCxnSpPr>
        <p:spPr>
          <a:xfrm flipH="1">
            <a:off x="3221045" y="1421487"/>
            <a:ext cx="883727" cy="1550313"/>
          </a:xfrm>
          <a:prstGeom prst="line">
            <a:avLst/>
          </a:prstGeom>
          <a:ln w="38100"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>
            <a:endCxn id="23" idx="0"/>
          </p:cNvCxnSpPr>
          <p:nvPr/>
        </p:nvCxnSpPr>
        <p:spPr>
          <a:xfrm flipH="1">
            <a:off x="3983045" y="1421487"/>
            <a:ext cx="121728" cy="1576626"/>
          </a:xfrm>
          <a:prstGeom prst="line">
            <a:avLst/>
          </a:prstGeom>
          <a:ln w="38100"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4083690" y="1421487"/>
            <a:ext cx="1555110" cy="1626513"/>
          </a:xfrm>
          <a:prstGeom prst="line">
            <a:avLst/>
          </a:prstGeom>
          <a:ln w="38100"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>
            <a:endCxn id="24" idx="0"/>
          </p:cNvCxnSpPr>
          <p:nvPr/>
        </p:nvCxnSpPr>
        <p:spPr>
          <a:xfrm>
            <a:off x="4083690" y="1421487"/>
            <a:ext cx="585155" cy="1550313"/>
          </a:xfrm>
          <a:prstGeom prst="line">
            <a:avLst/>
          </a:prstGeom>
          <a:ln w="38100"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114800" y="1421487"/>
            <a:ext cx="2286195" cy="1576626"/>
          </a:xfrm>
          <a:prstGeom prst="line">
            <a:avLst/>
          </a:prstGeom>
          <a:ln w="38100"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>
            <a:endCxn id="21" idx="0"/>
          </p:cNvCxnSpPr>
          <p:nvPr/>
        </p:nvCxnSpPr>
        <p:spPr>
          <a:xfrm flipH="1">
            <a:off x="2267405" y="1447800"/>
            <a:ext cx="1847395" cy="1550313"/>
          </a:xfrm>
          <a:prstGeom prst="line">
            <a:avLst/>
          </a:prstGeom>
          <a:ln w="38100"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2096525" y="2998113"/>
            <a:ext cx="341760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200" dirty="0" smtClean="0"/>
              <a:t>1</a:t>
            </a:r>
            <a:endParaRPr lang="en-CA" sz="2200" dirty="0"/>
          </a:p>
        </p:txBody>
      </p:sp>
      <p:sp>
        <p:nvSpPr>
          <p:cNvPr id="22" name="TextBox 21"/>
          <p:cNvSpPr txBox="1"/>
          <p:nvPr/>
        </p:nvSpPr>
        <p:spPr>
          <a:xfrm>
            <a:off x="3050165" y="2971800"/>
            <a:ext cx="341760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200" dirty="0" smtClean="0"/>
              <a:t>2</a:t>
            </a:r>
            <a:endParaRPr lang="en-CA" sz="2200" dirty="0"/>
          </a:p>
        </p:txBody>
      </p:sp>
      <p:sp>
        <p:nvSpPr>
          <p:cNvPr id="23" name="TextBox 22"/>
          <p:cNvSpPr txBox="1"/>
          <p:nvPr/>
        </p:nvSpPr>
        <p:spPr>
          <a:xfrm>
            <a:off x="3812165" y="2998113"/>
            <a:ext cx="341760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200" dirty="0" smtClean="0"/>
              <a:t>3</a:t>
            </a:r>
            <a:endParaRPr lang="en-CA" sz="2200" dirty="0"/>
          </a:p>
        </p:txBody>
      </p:sp>
      <p:sp>
        <p:nvSpPr>
          <p:cNvPr id="24" name="TextBox 23"/>
          <p:cNvSpPr txBox="1"/>
          <p:nvPr/>
        </p:nvSpPr>
        <p:spPr>
          <a:xfrm>
            <a:off x="4497965" y="2971800"/>
            <a:ext cx="341760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200" dirty="0" smtClean="0"/>
              <a:t>4</a:t>
            </a:r>
            <a:endParaRPr lang="en-CA" sz="2200" dirty="0"/>
          </a:p>
        </p:txBody>
      </p:sp>
      <p:sp>
        <p:nvSpPr>
          <p:cNvPr id="25" name="TextBox 24"/>
          <p:cNvSpPr txBox="1"/>
          <p:nvPr/>
        </p:nvSpPr>
        <p:spPr>
          <a:xfrm>
            <a:off x="5488565" y="2945487"/>
            <a:ext cx="341760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200" dirty="0" smtClean="0"/>
              <a:t>5</a:t>
            </a:r>
            <a:endParaRPr lang="en-CA" sz="2200" dirty="0"/>
          </a:p>
        </p:txBody>
      </p:sp>
      <p:sp>
        <p:nvSpPr>
          <p:cNvPr id="26" name="TextBox 25"/>
          <p:cNvSpPr txBox="1"/>
          <p:nvPr/>
        </p:nvSpPr>
        <p:spPr>
          <a:xfrm>
            <a:off x="6326765" y="2998113"/>
            <a:ext cx="341760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200" dirty="0" smtClean="0"/>
              <a:t>6</a:t>
            </a:r>
            <a:endParaRPr lang="en-CA" sz="2200" dirty="0"/>
          </a:p>
        </p:txBody>
      </p:sp>
      <p:cxnSp>
        <p:nvCxnSpPr>
          <p:cNvPr id="130" name="Straight Connector 129"/>
          <p:cNvCxnSpPr>
            <a:stCxn id="21" idx="2"/>
            <a:endCxn id="132" idx="0"/>
          </p:cNvCxnSpPr>
          <p:nvPr/>
        </p:nvCxnSpPr>
        <p:spPr>
          <a:xfrm flipH="1">
            <a:off x="1962754" y="3429000"/>
            <a:ext cx="304651" cy="1474113"/>
          </a:xfrm>
          <a:prstGeom prst="line">
            <a:avLst/>
          </a:prstGeom>
          <a:ln w="38100"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1" name="Straight Connector 130"/>
          <p:cNvCxnSpPr>
            <a:stCxn id="133" idx="0"/>
            <a:endCxn id="21" idx="2"/>
          </p:cNvCxnSpPr>
          <p:nvPr/>
        </p:nvCxnSpPr>
        <p:spPr>
          <a:xfrm flipH="1" flipV="1">
            <a:off x="2267405" y="3429000"/>
            <a:ext cx="252611" cy="1474113"/>
          </a:xfrm>
          <a:prstGeom prst="line">
            <a:avLst/>
          </a:prstGeom>
          <a:ln w="38100">
            <a:solidFill>
              <a:srgbClr val="0070C0"/>
            </a:solidFill>
            <a:headEnd type="stealth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2" name="TextBox 131"/>
          <p:cNvSpPr txBox="1"/>
          <p:nvPr/>
        </p:nvSpPr>
        <p:spPr>
          <a:xfrm>
            <a:off x="1752600" y="4903113"/>
            <a:ext cx="420308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200" dirty="0" smtClean="0"/>
              <a:t>H</a:t>
            </a:r>
            <a:endParaRPr lang="en-CA" sz="2200" dirty="0"/>
          </a:p>
        </p:txBody>
      </p:sp>
      <p:sp>
        <p:nvSpPr>
          <p:cNvPr id="133" name="TextBox 132"/>
          <p:cNvSpPr txBox="1"/>
          <p:nvPr/>
        </p:nvSpPr>
        <p:spPr>
          <a:xfrm>
            <a:off x="2333907" y="4903113"/>
            <a:ext cx="372218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200" dirty="0" smtClean="0"/>
              <a:t>T</a:t>
            </a:r>
            <a:endParaRPr lang="en-CA" sz="2200" dirty="0"/>
          </a:p>
        </p:txBody>
      </p:sp>
      <p:cxnSp>
        <p:nvCxnSpPr>
          <p:cNvPr id="134" name="Straight Connector 133"/>
          <p:cNvCxnSpPr>
            <a:stCxn id="22" idx="2"/>
            <a:endCxn id="136" idx="0"/>
          </p:cNvCxnSpPr>
          <p:nvPr/>
        </p:nvCxnSpPr>
        <p:spPr>
          <a:xfrm flipH="1">
            <a:off x="2916279" y="3402687"/>
            <a:ext cx="304766" cy="1500426"/>
          </a:xfrm>
          <a:prstGeom prst="line">
            <a:avLst/>
          </a:prstGeom>
          <a:ln w="38100"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5" name="Straight Connector 134"/>
          <p:cNvCxnSpPr>
            <a:stCxn id="137" idx="0"/>
            <a:endCxn id="22" idx="2"/>
          </p:cNvCxnSpPr>
          <p:nvPr/>
        </p:nvCxnSpPr>
        <p:spPr>
          <a:xfrm flipH="1" flipV="1">
            <a:off x="3221045" y="3402687"/>
            <a:ext cx="252496" cy="1500426"/>
          </a:xfrm>
          <a:prstGeom prst="line">
            <a:avLst/>
          </a:prstGeom>
          <a:ln w="38100">
            <a:solidFill>
              <a:srgbClr val="0070C0"/>
            </a:solidFill>
            <a:headEnd type="stealth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6" name="TextBox 135"/>
          <p:cNvSpPr txBox="1"/>
          <p:nvPr/>
        </p:nvSpPr>
        <p:spPr>
          <a:xfrm>
            <a:off x="2706125" y="4903113"/>
            <a:ext cx="420308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200" dirty="0" smtClean="0"/>
              <a:t>H</a:t>
            </a:r>
            <a:endParaRPr lang="en-CA" sz="2200" dirty="0"/>
          </a:p>
        </p:txBody>
      </p:sp>
      <p:sp>
        <p:nvSpPr>
          <p:cNvPr id="137" name="TextBox 136"/>
          <p:cNvSpPr txBox="1"/>
          <p:nvPr/>
        </p:nvSpPr>
        <p:spPr>
          <a:xfrm>
            <a:off x="3287432" y="4903113"/>
            <a:ext cx="372218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200" dirty="0" smtClean="0"/>
              <a:t>T</a:t>
            </a:r>
            <a:endParaRPr lang="en-CA" sz="2200" dirty="0"/>
          </a:p>
        </p:txBody>
      </p:sp>
      <p:cxnSp>
        <p:nvCxnSpPr>
          <p:cNvPr id="138" name="Straight Connector 137"/>
          <p:cNvCxnSpPr>
            <a:stCxn id="23" idx="2"/>
            <a:endCxn id="140" idx="0"/>
          </p:cNvCxnSpPr>
          <p:nvPr/>
        </p:nvCxnSpPr>
        <p:spPr>
          <a:xfrm flipH="1">
            <a:off x="3715354" y="3429000"/>
            <a:ext cx="267691" cy="1474113"/>
          </a:xfrm>
          <a:prstGeom prst="line">
            <a:avLst/>
          </a:prstGeom>
          <a:ln w="38100"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9" name="Straight Connector 138"/>
          <p:cNvCxnSpPr>
            <a:stCxn id="141" idx="0"/>
            <a:endCxn id="23" idx="2"/>
          </p:cNvCxnSpPr>
          <p:nvPr/>
        </p:nvCxnSpPr>
        <p:spPr>
          <a:xfrm flipH="1" flipV="1">
            <a:off x="3983045" y="3429000"/>
            <a:ext cx="289571" cy="1474113"/>
          </a:xfrm>
          <a:prstGeom prst="line">
            <a:avLst/>
          </a:prstGeom>
          <a:ln w="38100">
            <a:solidFill>
              <a:srgbClr val="0070C0"/>
            </a:solidFill>
            <a:headEnd type="stealth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0" name="TextBox 139"/>
          <p:cNvSpPr txBox="1"/>
          <p:nvPr/>
        </p:nvSpPr>
        <p:spPr>
          <a:xfrm>
            <a:off x="3505200" y="4903113"/>
            <a:ext cx="420308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200" dirty="0" smtClean="0"/>
              <a:t>H</a:t>
            </a:r>
            <a:endParaRPr lang="en-CA" sz="2200" dirty="0"/>
          </a:p>
        </p:txBody>
      </p:sp>
      <p:sp>
        <p:nvSpPr>
          <p:cNvPr id="141" name="TextBox 140"/>
          <p:cNvSpPr txBox="1"/>
          <p:nvPr/>
        </p:nvSpPr>
        <p:spPr>
          <a:xfrm>
            <a:off x="4086507" y="4903113"/>
            <a:ext cx="372218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200" dirty="0" smtClean="0"/>
              <a:t>T</a:t>
            </a:r>
            <a:endParaRPr lang="en-CA" sz="2200" dirty="0"/>
          </a:p>
        </p:txBody>
      </p:sp>
      <p:cxnSp>
        <p:nvCxnSpPr>
          <p:cNvPr id="142" name="Straight Connector 141"/>
          <p:cNvCxnSpPr>
            <a:stCxn id="24" idx="2"/>
            <a:endCxn id="144" idx="0"/>
          </p:cNvCxnSpPr>
          <p:nvPr/>
        </p:nvCxnSpPr>
        <p:spPr>
          <a:xfrm flipH="1">
            <a:off x="4553371" y="3402687"/>
            <a:ext cx="115474" cy="1500426"/>
          </a:xfrm>
          <a:prstGeom prst="line">
            <a:avLst/>
          </a:prstGeom>
          <a:ln w="38100"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3" name="Straight Connector 142"/>
          <p:cNvCxnSpPr>
            <a:stCxn id="145" idx="0"/>
            <a:endCxn id="24" idx="2"/>
          </p:cNvCxnSpPr>
          <p:nvPr/>
        </p:nvCxnSpPr>
        <p:spPr>
          <a:xfrm flipH="1" flipV="1">
            <a:off x="4668845" y="3402687"/>
            <a:ext cx="328696" cy="1500426"/>
          </a:xfrm>
          <a:prstGeom prst="line">
            <a:avLst/>
          </a:prstGeom>
          <a:ln w="38100">
            <a:solidFill>
              <a:srgbClr val="0070C0"/>
            </a:solidFill>
            <a:headEnd type="stealth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4" name="TextBox 143"/>
          <p:cNvSpPr txBox="1"/>
          <p:nvPr/>
        </p:nvSpPr>
        <p:spPr>
          <a:xfrm>
            <a:off x="4343217" y="4903113"/>
            <a:ext cx="420308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200" dirty="0" smtClean="0"/>
              <a:t>H</a:t>
            </a:r>
            <a:endParaRPr lang="en-CA" sz="2200" dirty="0"/>
          </a:p>
        </p:txBody>
      </p:sp>
      <p:sp>
        <p:nvSpPr>
          <p:cNvPr id="145" name="TextBox 144"/>
          <p:cNvSpPr txBox="1"/>
          <p:nvPr/>
        </p:nvSpPr>
        <p:spPr>
          <a:xfrm>
            <a:off x="4811432" y="4903113"/>
            <a:ext cx="372218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200" dirty="0" smtClean="0"/>
              <a:t>T</a:t>
            </a:r>
            <a:endParaRPr lang="en-CA" sz="2200" dirty="0"/>
          </a:p>
        </p:txBody>
      </p:sp>
      <p:cxnSp>
        <p:nvCxnSpPr>
          <p:cNvPr id="146" name="Straight Connector 145"/>
          <p:cNvCxnSpPr>
            <a:stCxn id="25" idx="2"/>
          </p:cNvCxnSpPr>
          <p:nvPr/>
        </p:nvCxnSpPr>
        <p:spPr>
          <a:xfrm flipH="1">
            <a:off x="5315555" y="3376374"/>
            <a:ext cx="343890" cy="1500426"/>
          </a:xfrm>
          <a:prstGeom prst="line">
            <a:avLst/>
          </a:prstGeom>
          <a:ln w="38100"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7" name="Straight Connector 146"/>
          <p:cNvCxnSpPr>
            <a:stCxn id="149" idx="0"/>
          </p:cNvCxnSpPr>
          <p:nvPr/>
        </p:nvCxnSpPr>
        <p:spPr>
          <a:xfrm flipH="1" flipV="1">
            <a:off x="5638800" y="3429000"/>
            <a:ext cx="234016" cy="1447800"/>
          </a:xfrm>
          <a:prstGeom prst="line">
            <a:avLst/>
          </a:prstGeom>
          <a:ln w="38100">
            <a:solidFill>
              <a:srgbClr val="0070C0"/>
            </a:solidFill>
            <a:headEnd type="stealth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8" name="TextBox 147"/>
          <p:cNvSpPr txBox="1"/>
          <p:nvPr/>
        </p:nvSpPr>
        <p:spPr>
          <a:xfrm>
            <a:off x="5105400" y="4876800"/>
            <a:ext cx="420308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200" dirty="0" smtClean="0"/>
              <a:t>H</a:t>
            </a:r>
            <a:endParaRPr lang="en-CA" sz="2200" dirty="0"/>
          </a:p>
        </p:txBody>
      </p:sp>
      <p:sp>
        <p:nvSpPr>
          <p:cNvPr id="149" name="TextBox 148"/>
          <p:cNvSpPr txBox="1"/>
          <p:nvPr/>
        </p:nvSpPr>
        <p:spPr>
          <a:xfrm>
            <a:off x="5686707" y="4876800"/>
            <a:ext cx="372218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200" dirty="0" smtClean="0"/>
              <a:t>T</a:t>
            </a:r>
            <a:endParaRPr lang="en-CA" sz="2200" dirty="0"/>
          </a:p>
        </p:txBody>
      </p:sp>
      <p:cxnSp>
        <p:nvCxnSpPr>
          <p:cNvPr id="150" name="Straight Connector 149"/>
          <p:cNvCxnSpPr>
            <a:stCxn id="26" idx="2"/>
            <a:endCxn id="152" idx="0"/>
          </p:cNvCxnSpPr>
          <p:nvPr/>
        </p:nvCxnSpPr>
        <p:spPr>
          <a:xfrm flipH="1">
            <a:off x="6192879" y="3429000"/>
            <a:ext cx="304766" cy="1421487"/>
          </a:xfrm>
          <a:prstGeom prst="line">
            <a:avLst/>
          </a:prstGeom>
          <a:ln w="38100"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1" name="Straight Connector 150"/>
          <p:cNvCxnSpPr>
            <a:stCxn id="153" idx="0"/>
            <a:endCxn id="26" idx="2"/>
          </p:cNvCxnSpPr>
          <p:nvPr/>
        </p:nvCxnSpPr>
        <p:spPr>
          <a:xfrm flipH="1" flipV="1">
            <a:off x="6497645" y="3429000"/>
            <a:ext cx="252496" cy="1421487"/>
          </a:xfrm>
          <a:prstGeom prst="line">
            <a:avLst/>
          </a:prstGeom>
          <a:ln w="38100">
            <a:solidFill>
              <a:srgbClr val="0070C0"/>
            </a:solidFill>
            <a:headEnd type="stealth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2" name="TextBox 151"/>
          <p:cNvSpPr txBox="1"/>
          <p:nvPr/>
        </p:nvSpPr>
        <p:spPr>
          <a:xfrm>
            <a:off x="5982725" y="4850487"/>
            <a:ext cx="420308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200" dirty="0" smtClean="0"/>
              <a:t>H</a:t>
            </a:r>
            <a:endParaRPr lang="en-CA" sz="2200" dirty="0"/>
          </a:p>
        </p:txBody>
      </p:sp>
      <p:sp>
        <p:nvSpPr>
          <p:cNvPr id="153" name="TextBox 152"/>
          <p:cNvSpPr txBox="1"/>
          <p:nvPr/>
        </p:nvSpPr>
        <p:spPr>
          <a:xfrm>
            <a:off x="6564032" y="4850487"/>
            <a:ext cx="372218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200" dirty="0" smtClean="0"/>
              <a:t>T</a:t>
            </a:r>
            <a:endParaRPr lang="en-CA" sz="2200" dirty="0"/>
          </a:p>
        </p:txBody>
      </p:sp>
      <p:graphicFrame>
        <p:nvGraphicFramePr>
          <p:cNvPr id="3074" name="Object 2"/>
          <p:cNvGraphicFramePr>
            <a:graphicFrameLocks noChangeAspect="1"/>
          </p:cNvGraphicFramePr>
          <p:nvPr/>
        </p:nvGraphicFramePr>
        <p:xfrm>
          <a:off x="1371600" y="5524500"/>
          <a:ext cx="2087563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5" name="Equation" r:id="rId4" imgW="927000" imgH="253800" progId="Equation.DSMT4">
                  <p:embed/>
                </p:oleObj>
              </mc:Choice>
              <mc:Fallback>
                <p:oleObj name="Equation" r:id="rId4" imgW="927000" imgH="25380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1600" y="5524500"/>
                        <a:ext cx="2087563" cy="571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5" name="Object 2"/>
          <p:cNvGraphicFramePr>
            <a:graphicFrameLocks noChangeAspect="1"/>
          </p:cNvGraphicFramePr>
          <p:nvPr/>
        </p:nvGraphicFramePr>
        <p:xfrm>
          <a:off x="3590925" y="5562600"/>
          <a:ext cx="1057275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6" name="Equation" r:id="rId6" imgW="469800" imgH="253800" progId="Equation.DSMT4">
                  <p:embed/>
                </p:oleObj>
              </mc:Choice>
              <mc:Fallback>
                <p:oleObj name="Equation" r:id="rId6" imgW="469800" imgH="25380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90925" y="5562600"/>
                        <a:ext cx="1057275" cy="571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6" name="Object 2"/>
          <p:cNvGraphicFramePr>
            <a:graphicFrameLocks noChangeAspect="1"/>
          </p:cNvGraphicFramePr>
          <p:nvPr/>
        </p:nvGraphicFramePr>
        <p:xfrm>
          <a:off x="4724400" y="5562600"/>
          <a:ext cx="885825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7" name="Equation" r:id="rId8" imgW="393480" imgH="253800" progId="Equation.DSMT4">
                  <p:embed/>
                </p:oleObj>
              </mc:Choice>
              <mc:Fallback>
                <p:oleObj name="Equation" r:id="rId8" imgW="393480" imgH="2538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24400" y="5562600"/>
                        <a:ext cx="885825" cy="571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77" name="Straight Connector 176"/>
          <p:cNvCxnSpPr/>
          <p:nvPr/>
        </p:nvCxnSpPr>
        <p:spPr>
          <a:xfrm flipH="1">
            <a:off x="3154873" y="1497687"/>
            <a:ext cx="883727" cy="1550313"/>
          </a:xfrm>
          <a:prstGeom prst="line">
            <a:avLst/>
          </a:prstGeom>
          <a:ln w="76200">
            <a:solidFill>
              <a:srgbClr val="FFFF00">
                <a:alpha val="74000"/>
              </a:srgbClr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8" name="Straight Connector 177"/>
          <p:cNvCxnSpPr/>
          <p:nvPr/>
        </p:nvCxnSpPr>
        <p:spPr>
          <a:xfrm flipH="1">
            <a:off x="2895600" y="3505200"/>
            <a:ext cx="304766" cy="1500426"/>
          </a:xfrm>
          <a:prstGeom prst="line">
            <a:avLst/>
          </a:prstGeom>
          <a:ln w="76200">
            <a:solidFill>
              <a:srgbClr val="FFFF00">
                <a:alpha val="60000"/>
              </a:srgbClr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79" name="Object 2"/>
          <p:cNvGraphicFramePr>
            <a:graphicFrameLocks noChangeAspect="1"/>
          </p:cNvGraphicFramePr>
          <p:nvPr/>
        </p:nvGraphicFramePr>
        <p:xfrm>
          <a:off x="3362325" y="2209800"/>
          <a:ext cx="371475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8" name="Equation" r:id="rId10" imgW="164880" imgH="203040" progId="Equation.DSMT4">
                  <p:embed/>
                </p:oleObj>
              </mc:Choice>
              <mc:Fallback>
                <p:oleObj name="Equation" r:id="rId10" imgW="164880" imgH="20304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62325" y="2209800"/>
                        <a:ext cx="371475" cy="457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0" name="Object 2"/>
          <p:cNvGraphicFramePr>
            <a:graphicFrameLocks noChangeAspect="1"/>
          </p:cNvGraphicFramePr>
          <p:nvPr/>
        </p:nvGraphicFramePr>
        <p:xfrm>
          <a:off x="2819400" y="4114800"/>
          <a:ext cx="371475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9" name="Equation" r:id="rId12" imgW="164880" imgH="203040" progId="Equation.DSMT4">
                  <p:embed/>
                </p:oleObj>
              </mc:Choice>
              <mc:Fallback>
                <p:oleObj name="Equation" r:id="rId12" imgW="164880" imgH="20304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9400" y="4114800"/>
                        <a:ext cx="371475" cy="457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1" name="Object 2"/>
          <p:cNvGraphicFramePr>
            <a:graphicFrameLocks noChangeAspect="1"/>
          </p:cNvGraphicFramePr>
          <p:nvPr/>
        </p:nvGraphicFramePr>
        <p:xfrm>
          <a:off x="3200400" y="6172200"/>
          <a:ext cx="120015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0" name="Equation" r:id="rId14" imgW="533160" imgH="203040" progId="Equation.DSMT4">
                  <p:embed/>
                </p:oleObj>
              </mc:Choice>
              <mc:Fallback>
                <p:oleObj name="Equation" r:id="rId14" imgW="533160" imgH="20304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0400" y="6172200"/>
                        <a:ext cx="1200150" cy="457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2" name="Object 2"/>
          <p:cNvGraphicFramePr>
            <a:graphicFrameLocks noChangeAspect="1"/>
          </p:cNvGraphicFramePr>
          <p:nvPr/>
        </p:nvGraphicFramePr>
        <p:xfrm>
          <a:off x="4543425" y="6172200"/>
          <a:ext cx="714375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1" name="Equation" r:id="rId16" imgW="317160" imgH="203040" progId="Equation.DSMT4">
                  <p:embed/>
                </p:oleObj>
              </mc:Choice>
              <mc:Fallback>
                <p:oleObj name="Equation" r:id="rId16" imgW="317160" imgH="20304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43425" y="6172200"/>
                        <a:ext cx="714375" cy="457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0" dur="50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3" dur="50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6" dur="500"/>
                                        <p:tgtEl>
                                          <p:spTgt spid="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9" dur="500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4" dur="500"/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7" dur="500"/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0" dur="500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3" dur="500"/>
                                        <p:tgtEl>
                                          <p:spTgt spid="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8" dur="5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1" dur="500"/>
                                        <p:tgtEl>
                                          <p:spTgt spid="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4" dur="500"/>
                                        <p:tgtEl>
                                          <p:spTgt spid="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2" dur="500"/>
                                        <p:tgtEl>
                                          <p:spTgt spid="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3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5" dur="500"/>
                                        <p:tgtEl>
                                          <p:spTgt spid="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8" dur="500"/>
                                        <p:tgtEl>
                                          <p:spTgt spid="1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1" dur="500"/>
                                        <p:tgtEl>
                                          <p:spTgt spid="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6" dur="500"/>
                                        <p:tgtEl>
                                          <p:spTgt spid="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7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9" dur="500"/>
                                        <p:tgtEl>
                                          <p:spTgt spid="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2" dur="500"/>
                                        <p:tgtEl>
                                          <p:spTgt spid="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5" dur="500"/>
                                        <p:tgtEl>
                                          <p:spTgt spid="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0" dur="500"/>
                                        <p:tgtEl>
                                          <p:spTgt spid="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1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3" dur="500"/>
                                        <p:tgtEl>
                                          <p:spTgt spid="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6" dur="500"/>
                                        <p:tgtEl>
                                          <p:spTgt spid="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9" dur="500"/>
                                        <p:tgtEl>
                                          <p:spTgt spid="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>
                      <p:stCondLst>
                        <p:cond delay="indefinite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4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9" dur="500"/>
                                        <p:tgtEl>
                                          <p:spTgt spid="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0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2" dur="2000"/>
                                        <p:tgtEl>
                                          <p:spTgt spid="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3" presetID="35" presetClass="emph" presetSubtype="0" repeatCount="5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44" dur="500" fill="hold"/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5" presetID="35" presetClass="emph" presetSubtype="0" repeatCount="5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4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1" dur="500"/>
                                        <p:tgtEl>
                                          <p:spTgt spid="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2" presetID="35" presetClass="emph" presetSubtype="0" repeatCount="5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53" dur="500" fill="hold"/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4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6" dur="2000"/>
                                        <p:tgtEl>
                                          <p:spTgt spid="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7" presetID="35" presetClass="emph" presetSubtype="0" repeatCount="5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58" dur="500" fill="hold"/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>
                      <p:stCondLst>
                        <p:cond delay="indefinite"/>
                      </p:stCondLst>
                      <p:childTnLst>
                        <p:par>
                          <p:cTn id="160" fill="hold">
                            <p:stCondLst>
                              <p:cond delay="0"/>
                            </p:stCondLst>
                            <p:childTnLst>
                              <p:par>
                                <p:cTn id="16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3" dur="500"/>
                                        <p:tgtEl>
                                          <p:spTgt spid="1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4" fill="hold">
                      <p:stCondLst>
                        <p:cond delay="indefinite"/>
                      </p:stCondLst>
                      <p:childTnLst>
                        <p:par>
                          <p:cTn id="165" fill="hold">
                            <p:stCondLst>
                              <p:cond delay="0"/>
                            </p:stCondLst>
                            <p:childTnLst>
                              <p:par>
                                <p:cTn id="16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8" dur="500"/>
                                        <p:tgtEl>
                                          <p:spTgt spid="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9" fill="hold">
                      <p:stCondLst>
                        <p:cond delay="indefinite"/>
                      </p:stCondLst>
                      <p:childTnLst>
                        <p:par>
                          <p:cTn id="170" fill="hold">
                            <p:stCondLst>
                              <p:cond delay="0"/>
                            </p:stCondLst>
                            <p:childTnLst>
                              <p:par>
                                <p:cTn id="17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3" dur="500"/>
                                        <p:tgtEl>
                                          <p:spTgt spid="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4" fill="hold">
                      <p:stCondLst>
                        <p:cond delay="indefinite"/>
                      </p:stCondLst>
                      <p:childTnLst>
                        <p:par>
                          <p:cTn id="175" fill="hold">
                            <p:stCondLst>
                              <p:cond delay="0"/>
                            </p:stCondLst>
                            <p:childTnLst>
                              <p:par>
                                <p:cTn id="17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8" dur="500"/>
                                        <p:tgtEl>
                                          <p:spTgt spid="1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21" grpId="0"/>
      <p:bldP spid="22" grpId="0"/>
      <p:bldP spid="23" grpId="0"/>
      <p:bldP spid="24" grpId="0"/>
      <p:bldP spid="25" grpId="0"/>
      <p:bldP spid="26" grpId="0"/>
      <p:bldP spid="132" grpId="0"/>
      <p:bldP spid="133" grpId="0"/>
      <p:bldP spid="136" grpId="0"/>
      <p:bldP spid="137" grpId="0"/>
      <p:bldP spid="140" grpId="0"/>
      <p:bldP spid="141" grpId="0"/>
      <p:bldP spid="144" grpId="0"/>
      <p:bldP spid="145" grpId="0"/>
      <p:bldP spid="148" grpId="0"/>
      <p:bldP spid="149" grpId="0"/>
      <p:bldP spid="152" grpId="0"/>
      <p:bldP spid="15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28600" y="152400"/>
            <a:ext cx="8229600" cy="20574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CA" dirty="0" smtClean="0"/>
              <a:t>Ex: A spinner is spun and then a die is rolled.  What is the probability of getting an even spin and rolling an odd number? </a:t>
            </a:r>
          </a:p>
          <a:p>
            <a:pPr>
              <a:buNone/>
            </a:pPr>
            <a:r>
              <a:rPr lang="en-CA" dirty="0" smtClean="0"/>
              <a:t>b) What is the probability that the product is even? </a:t>
            </a:r>
            <a:endParaRPr lang="en-CA" dirty="0"/>
          </a:p>
        </p:txBody>
      </p:sp>
      <p:grpSp>
        <p:nvGrpSpPr>
          <p:cNvPr id="4" name="Group 18"/>
          <p:cNvGrpSpPr>
            <a:grpSpLocks/>
          </p:cNvGrpSpPr>
          <p:nvPr/>
        </p:nvGrpSpPr>
        <p:grpSpPr bwMode="auto">
          <a:xfrm>
            <a:off x="685800" y="1981200"/>
            <a:ext cx="1804988" cy="1804987"/>
            <a:chOff x="982638" y="2743201"/>
            <a:chExt cx="1804548" cy="1804550"/>
          </a:xfrm>
        </p:grpSpPr>
        <p:sp>
          <p:nvSpPr>
            <p:cNvPr id="5" name="Pie 4"/>
            <p:cNvSpPr/>
            <p:nvPr/>
          </p:nvSpPr>
          <p:spPr>
            <a:xfrm>
              <a:off x="982638" y="2743201"/>
              <a:ext cx="1799786" cy="1799789"/>
            </a:xfrm>
            <a:prstGeom prst="pie">
              <a:avLst>
                <a:gd name="adj1" fmla="val 10800000"/>
                <a:gd name="adj2" fmla="val 16200000"/>
              </a:avLst>
            </a:prstGeom>
            <a:solidFill>
              <a:srgbClr val="00B05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CA">
                <a:solidFill>
                  <a:schemeClr val="tx1"/>
                </a:solidFill>
              </a:endParaRPr>
            </a:p>
          </p:txBody>
        </p:sp>
        <p:sp>
          <p:nvSpPr>
            <p:cNvPr id="6" name="Pie 5"/>
            <p:cNvSpPr/>
            <p:nvPr/>
          </p:nvSpPr>
          <p:spPr>
            <a:xfrm flipH="1">
              <a:off x="984226" y="2744788"/>
              <a:ext cx="1801373" cy="1801377"/>
            </a:xfrm>
            <a:prstGeom prst="pie">
              <a:avLst>
                <a:gd name="adj1" fmla="val 10800000"/>
                <a:gd name="adj2" fmla="val 16200000"/>
              </a:avLst>
            </a:prstGeom>
            <a:solidFill>
              <a:srgbClr val="FF0000">
                <a:alpha val="66000"/>
              </a:srgb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CA">
                <a:solidFill>
                  <a:schemeClr val="tx1"/>
                </a:solidFill>
              </a:endParaRPr>
            </a:p>
          </p:txBody>
        </p:sp>
        <p:sp>
          <p:nvSpPr>
            <p:cNvPr id="7" name="Pie 6"/>
            <p:cNvSpPr/>
            <p:nvPr/>
          </p:nvSpPr>
          <p:spPr>
            <a:xfrm flipH="1" flipV="1">
              <a:off x="984226" y="2744788"/>
              <a:ext cx="1801373" cy="1801377"/>
            </a:xfrm>
            <a:prstGeom prst="pie">
              <a:avLst>
                <a:gd name="adj1" fmla="val 10800000"/>
                <a:gd name="adj2" fmla="val 16200000"/>
              </a:avLst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CA">
                <a:solidFill>
                  <a:schemeClr val="tx1"/>
                </a:solidFill>
              </a:endParaRPr>
            </a:p>
          </p:txBody>
        </p:sp>
        <p:sp>
          <p:nvSpPr>
            <p:cNvPr id="8" name="Pie 7"/>
            <p:cNvSpPr/>
            <p:nvPr/>
          </p:nvSpPr>
          <p:spPr>
            <a:xfrm flipV="1">
              <a:off x="987400" y="2747962"/>
              <a:ext cx="1799786" cy="1799789"/>
            </a:xfrm>
            <a:prstGeom prst="pie">
              <a:avLst>
                <a:gd name="adj1" fmla="val 10800000"/>
                <a:gd name="adj2" fmla="val 16200000"/>
              </a:avLst>
            </a:prstGeom>
            <a:solidFill>
              <a:srgbClr val="0070C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CA">
                <a:solidFill>
                  <a:schemeClr val="tx1"/>
                </a:solidFill>
              </a:endParaRPr>
            </a:p>
          </p:txBody>
        </p:sp>
        <p:sp>
          <p:nvSpPr>
            <p:cNvPr id="9" name="Oval 8"/>
            <p:cNvSpPr/>
            <p:nvPr/>
          </p:nvSpPr>
          <p:spPr>
            <a:xfrm>
              <a:off x="1815873" y="3576436"/>
              <a:ext cx="122207" cy="12220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CA">
                <a:solidFill>
                  <a:schemeClr val="tx1"/>
                </a:solidFill>
              </a:endParaRPr>
            </a:p>
          </p:txBody>
        </p:sp>
      </p:grpSp>
      <p:grpSp>
        <p:nvGrpSpPr>
          <p:cNvPr id="10" name="Group 17"/>
          <p:cNvGrpSpPr>
            <a:grpSpLocks/>
          </p:cNvGrpSpPr>
          <p:nvPr/>
        </p:nvGrpSpPr>
        <p:grpSpPr bwMode="auto">
          <a:xfrm>
            <a:off x="454025" y="2868612"/>
            <a:ext cx="2032000" cy="6350"/>
            <a:chOff x="3756447" y="2129050"/>
            <a:chExt cx="2002908" cy="13648"/>
          </a:xfrm>
        </p:grpSpPr>
        <p:cxnSp>
          <p:nvCxnSpPr>
            <p:cNvPr id="11" name="Straight Arrow Connector 10"/>
            <p:cNvCxnSpPr/>
            <p:nvPr/>
          </p:nvCxnSpPr>
          <p:spPr>
            <a:xfrm>
              <a:off x="4845528" y="2129050"/>
              <a:ext cx="913827" cy="13648"/>
            </a:xfrm>
            <a:prstGeom prst="straightConnector1">
              <a:avLst/>
            </a:prstGeom>
            <a:ln w="47625">
              <a:solidFill>
                <a:srgbClr val="FF0000"/>
              </a:solidFill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V="1">
              <a:off x="3756447" y="2129050"/>
              <a:ext cx="899744" cy="0"/>
            </a:xfrm>
            <a:prstGeom prst="line">
              <a:avLst/>
            </a:prstGeom>
            <a:ln w="47625">
              <a:solidFill>
                <a:schemeClr val="bg1">
                  <a:alpha val="1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13" name="Object 17"/>
          <p:cNvGraphicFramePr>
            <a:graphicFrameLocks noChangeAspect="1"/>
          </p:cNvGraphicFramePr>
          <p:nvPr/>
        </p:nvGraphicFramePr>
        <p:xfrm>
          <a:off x="1044575" y="2227262"/>
          <a:ext cx="317500" cy="593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86" name="Equation" r:id="rId4" imgW="88560" imgH="164880" progId="Equation.DSMT4">
                  <p:embed/>
                </p:oleObj>
              </mc:Choice>
              <mc:Fallback>
                <p:oleObj name="Equation" r:id="rId4" imgW="88560" imgH="164880" progId="Equation.DSMT4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4575" y="2227262"/>
                        <a:ext cx="317500" cy="5937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7"/>
          <p:cNvGraphicFramePr>
            <a:graphicFrameLocks noChangeAspect="1"/>
          </p:cNvGraphicFramePr>
          <p:nvPr/>
        </p:nvGraphicFramePr>
        <p:xfrm>
          <a:off x="1701800" y="2243137"/>
          <a:ext cx="454025" cy="593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87" name="Equation" r:id="rId6" imgW="126720" imgH="164880" progId="Equation.DSMT4">
                  <p:embed/>
                </p:oleObj>
              </mc:Choice>
              <mc:Fallback>
                <p:oleObj name="Equation" r:id="rId6" imgW="126720" imgH="1648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01800" y="2243137"/>
                        <a:ext cx="454025" cy="5937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7"/>
          <p:cNvGraphicFramePr>
            <a:graphicFrameLocks noChangeAspect="1"/>
          </p:cNvGraphicFramePr>
          <p:nvPr/>
        </p:nvGraphicFramePr>
        <p:xfrm>
          <a:off x="1712913" y="2933700"/>
          <a:ext cx="407987" cy="6397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88" name="Equation" r:id="rId8" imgW="114120" imgH="177480" progId="Equation.DSMT4">
                  <p:embed/>
                </p:oleObj>
              </mc:Choice>
              <mc:Fallback>
                <p:oleObj name="Equation" r:id="rId8" imgW="114120" imgH="1774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12913" y="2933700"/>
                        <a:ext cx="407987" cy="6397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7"/>
          <p:cNvGraphicFramePr>
            <a:graphicFrameLocks noChangeAspect="1"/>
          </p:cNvGraphicFramePr>
          <p:nvPr/>
        </p:nvGraphicFramePr>
        <p:xfrm>
          <a:off x="979488" y="2935287"/>
          <a:ext cx="454025" cy="593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89" name="Equation" r:id="rId10" imgW="126720" imgH="164880" progId="Equation.DSMT4">
                  <p:embed/>
                </p:oleObj>
              </mc:Choice>
              <mc:Fallback>
                <p:oleObj name="Equation" r:id="rId10" imgW="126720" imgH="1648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9488" y="2935287"/>
                        <a:ext cx="454025" cy="5937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7" name="Group 16"/>
          <p:cNvGrpSpPr/>
          <p:nvPr/>
        </p:nvGrpSpPr>
        <p:grpSpPr>
          <a:xfrm>
            <a:off x="3101340" y="2429827"/>
            <a:ext cx="990600" cy="838200"/>
            <a:chOff x="2971800" y="4648200"/>
            <a:chExt cx="990600" cy="838200"/>
          </a:xfrm>
        </p:grpSpPr>
        <p:sp>
          <p:nvSpPr>
            <p:cNvPr id="18" name="Cube 17"/>
            <p:cNvSpPr/>
            <p:nvPr/>
          </p:nvSpPr>
          <p:spPr>
            <a:xfrm>
              <a:off x="2971800" y="4648200"/>
              <a:ext cx="990600" cy="838200"/>
            </a:xfrm>
            <a:prstGeom prst="cube">
              <a:avLst>
                <a:gd name="adj" fmla="val 39546"/>
              </a:avLst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19" name="Oval 18"/>
            <p:cNvSpPr/>
            <p:nvPr/>
          </p:nvSpPr>
          <p:spPr>
            <a:xfrm>
              <a:off x="3200400" y="5181600"/>
              <a:ext cx="152400" cy="15240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20" name="Oval 19"/>
            <p:cNvSpPr/>
            <p:nvPr/>
          </p:nvSpPr>
          <p:spPr>
            <a:xfrm>
              <a:off x="3307080" y="4671060"/>
              <a:ext cx="152400" cy="7620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21" name="Oval 20"/>
            <p:cNvSpPr/>
            <p:nvPr/>
          </p:nvSpPr>
          <p:spPr>
            <a:xfrm>
              <a:off x="3459480" y="4861560"/>
              <a:ext cx="152400" cy="7620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22" name="Oval 21"/>
            <p:cNvSpPr/>
            <p:nvPr/>
          </p:nvSpPr>
          <p:spPr>
            <a:xfrm>
              <a:off x="3688080" y="4983480"/>
              <a:ext cx="91440" cy="11430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23" name="Oval 22"/>
            <p:cNvSpPr/>
            <p:nvPr/>
          </p:nvSpPr>
          <p:spPr>
            <a:xfrm>
              <a:off x="3840480" y="5029200"/>
              <a:ext cx="91440" cy="11430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24" name="Oval 23"/>
            <p:cNvSpPr/>
            <p:nvPr/>
          </p:nvSpPr>
          <p:spPr>
            <a:xfrm>
              <a:off x="3832860" y="4831080"/>
              <a:ext cx="91440" cy="11430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25" name="Oval 24"/>
            <p:cNvSpPr/>
            <p:nvPr/>
          </p:nvSpPr>
          <p:spPr>
            <a:xfrm>
              <a:off x="3688080" y="5189220"/>
              <a:ext cx="91440" cy="11430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</p:grpSp>
      <p:sp>
        <p:nvSpPr>
          <p:cNvPr id="26" name="TextBox 25"/>
          <p:cNvSpPr txBox="1"/>
          <p:nvPr/>
        </p:nvSpPr>
        <p:spPr>
          <a:xfrm>
            <a:off x="1876480" y="3810000"/>
            <a:ext cx="1225015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200" dirty="0" smtClean="0"/>
              <a:t>Spinner</a:t>
            </a:r>
            <a:endParaRPr lang="en-CA" sz="2200" dirty="0"/>
          </a:p>
        </p:txBody>
      </p:sp>
      <p:cxnSp>
        <p:nvCxnSpPr>
          <p:cNvPr id="27" name="Straight Connector 26"/>
          <p:cNvCxnSpPr>
            <a:endCxn id="29" idx="0"/>
          </p:cNvCxnSpPr>
          <p:nvPr/>
        </p:nvCxnSpPr>
        <p:spPr>
          <a:xfrm flipH="1">
            <a:off x="1605087" y="4163903"/>
            <a:ext cx="879283" cy="543551"/>
          </a:xfrm>
          <a:prstGeom prst="line">
            <a:avLst/>
          </a:prstGeom>
          <a:ln w="38100"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>
            <a:stCxn id="30" idx="0"/>
          </p:cNvCxnSpPr>
          <p:nvPr/>
        </p:nvCxnSpPr>
        <p:spPr>
          <a:xfrm flipH="1" flipV="1">
            <a:off x="2560570" y="4172369"/>
            <a:ext cx="947158" cy="535085"/>
          </a:xfrm>
          <a:prstGeom prst="line">
            <a:avLst/>
          </a:prstGeom>
          <a:ln w="38100">
            <a:solidFill>
              <a:srgbClr val="0070C0"/>
            </a:solidFill>
            <a:headEnd type="stealth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>
            <a:off x="902811" y="4707454"/>
            <a:ext cx="1404552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200" dirty="0" smtClean="0"/>
              <a:t>Even: 2,4</a:t>
            </a:r>
            <a:endParaRPr lang="en-CA" sz="2200" dirty="0"/>
          </a:p>
        </p:txBody>
      </p:sp>
      <p:sp>
        <p:nvSpPr>
          <p:cNvPr id="30" name="TextBox 29"/>
          <p:cNvSpPr txBox="1"/>
          <p:nvPr/>
        </p:nvSpPr>
        <p:spPr>
          <a:xfrm>
            <a:off x="2868771" y="4707454"/>
            <a:ext cx="1277914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200" dirty="0" smtClean="0"/>
              <a:t>Odd: 1,3</a:t>
            </a:r>
            <a:endParaRPr lang="en-CA" sz="2200" dirty="0"/>
          </a:p>
        </p:txBody>
      </p:sp>
      <p:cxnSp>
        <p:nvCxnSpPr>
          <p:cNvPr id="35" name="Straight Connector 34"/>
          <p:cNvCxnSpPr>
            <a:endCxn id="46" idx="0"/>
          </p:cNvCxnSpPr>
          <p:nvPr/>
        </p:nvCxnSpPr>
        <p:spPr>
          <a:xfrm>
            <a:off x="1430246" y="5079987"/>
            <a:ext cx="601633" cy="762000"/>
          </a:xfrm>
          <a:prstGeom prst="line">
            <a:avLst/>
          </a:prstGeom>
          <a:ln w="38100"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>
            <a:endCxn id="41" idx="0"/>
          </p:cNvCxnSpPr>
          <p:nvPr/>
        </p:nvCxnSpPr>
        <p:spPr>
          <a:xfrm flipH="1">
            <a:off x="623533" y="5079987"/>
            <a:ext cx="742444" cy="788313"/>
          </a:xfrm>
          <a:prstGeom prst="line">
            <a:avLst/>
          </a:prstGeom>
          <a:ln w="38100"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/>
        </p:nvCxnSpPr>
        <p:spPr>
          <a:xfrm>
            <a:off x="3563846" y="5079987"/>
            <a:ext cx="844165" cy="838200"/>
          </a:xfrm>
          <a:prstGeom prst="line">
            <a:avLst/>
          </a:prstGeom>
          <a:ln w="38100">
            <a:solidFill>
              <a:srgbClr val="0070C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>
            <a:endCxn id="47" idx="0"/>
          </p:cNvCxnSpPr>
          <p:nvPr/>
        </p:nvCxnSpPr>
        <p:spPr>
          <a:xfrm flipH="1">
            <a:off x="2798653" y="5079987"/>
            <a:ext cx="700924" cy="762000"/>
          </a:xfrm>
          <a:prstGeom prst="line">
            <a:avLst/>
          </a:prstGeom>
          <a:ln w="38100">
            <a:solidFill>
              <a:srgbClr val="0070C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TextBox 40"/>
          <p:cNvSpPr txBox="1"/>
          <p:nvPr/>
        </p:nvSpPr>
        <p:spPr>
          <a:xfrm>
            <a:off x="217011" y="5868300"/>
            <a:ext cx="813043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200" dirty="0" smtClean="0"/>
              <a:t>1,3,5</a:t>
            </a:r>
            <a:endParaRPr lang="en-CA" sz="2200" dirty="0"/>
          </a:p>
        </p:txBody>
      </p:sp>
      <p:sp>
        <p:nvSpPr>
          <p:cNvPr id="46" name="TextBox 45"/>
          <p:cNvSpPr txBox="1"/>
          <p:nvPr/>
        </p:nvSpPr>
        <p:spPr>
          <a:xfrm>
            <a:off x="1625357" y="5841987"/>
            <a:ext cx="813043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200" dirty="0" smtClean="0"/>
              <a:t>2,4,6</a:t>
            </a:r>
            <a:endParaRPr lang="en-CA" sz="2200" dirty="0"/>
          </a:p>
        </p:txBody>
      </p:sp>
      <p:sp>
        <p:nvSpPr>
          <p:cNvPr id="47" name="TextBox 46"/>
          <p:cNvSpPr txBox="1"/>
          <p:nvPr/>
        </p:nvSpPr>
        <p:spPr>
          <a:xfrm>
            <a:off x="2392131" y="5841987"/>
            <a:ext cx="813043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200" dirty="0" smtClean="0"/>
              <a:t>1,3,5</a:t>
            </a:r>
            <a:endParaRPr lang="en-CA" sz="2200" dirty="0"/>
          </a:p>
        </p:txBody>
      </p:sp>
      <p:sp>
        <p:nvSpPr>
          <p:cNvPr id="50" name="TextBox 49"/>
          <p:cNvSpPr txBox="1"/>
          <p:nvPr/>
        </p:nvSpPr>
        <p:spPr>
          <a:xfrm>
            <a:off x="3911357" y="5834432"/>
            <a:ext cx="813043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200" dirty="0" smtClean="0"/>
              <a:t>2,4,6</a:t>
            </a:r>
            <a:endParaRPr lang="en-CA" sz="2200" dirty="0"/>
          </a:p>
        </p:txBody>
      </p:sp>
      <p:graphicFrame>
        <p:nvGraphicFramePr>
          <p:cNvPr id="2054" name="Object 6"/>
          <p:cNvGraphicFramePr>
            <a:graphicFrameLocks noChangeAspect="1"/>
          </p:cNvGraphicFramePr>
          <p:nvPr/>
        </p:nvGraphicFramePr>
        <p:xfrm>
          <a:off x="1524000" y="4114800"/>
          <a:ext cx="371475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90" name="Equation" r:id="rId12" imgW="164880" imgH="203040" progId="Equation.DSMT4">
                  <p:embed/>
                </p:oleObj>
              </mc:Choice>
              <mc:Fallback>
                <p:oleObj name="Equation" r:id="rId12" imgW="164880" imgH="20304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0" y="4114800"/>
                        <a:ext cx="371475" cy="457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5" name="Object 6"/>
          <p:cNvGraphicFramePr>
            <a:graphicFrameLocks noChangeAspect="1"/>
          </p:cNvGraphicFramePr>
          <p:nvPr/>
        </p:nvGraphicFramePr>
        <p:xfrm>
          <a:off x="533400" y="5257800"/>
          <a:ext cx="371475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91" name="Equation" r:id="rId14" imgW="164880" imgH="203040" progId="Equation.DSMT4">
                  <p:embed/>
                </p:oleObj>
              </mc:Choice>
              <mc:Fallback>
                <p:oleObj name="Equation" r:id="rId14" imgW="164880" imgH="20304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5257800"/>
                        <a:ext cx="371475" cy="457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56" name="Straight Connector 55"/>
          <p:cNvCxnSpPr>
            <a:endCxn id="29" idx="0"/>
          </p:cNvCxnSpPr>
          <p:nvPr/>
        </p:nvCxnSpPr>
        <p:spPr>
          <a:xfrm flipH="1">
            <a:off x="1605087" y="4114800"/>
            <a:ext cx="878841" cy="592654"/>
          </a:xfrm>
          <a:prstGeom prst="line">
            <a:avLst/>
          </a:prstGeom>
          <a:ln w="76200">
            <a:solidFill>
              <a:srgbClr val="FFFF00">
                <a:alpha val="74000"/>
              </a:srgbClr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56"/>
          <p:cNvCxnSpPr>
            <a:endCxn id="41" idx="0"/>
          </p:cNvCxnSpPr>
          <p:nvPr/>
        </p:nvCxnSpPr>
        <p:spPr>
          <a:xfrm flipH="1">
            <a:off x="623533" y="5072460"/>
            <a:ext cx="712473" cy="795840"/>
          </a:xfrm>
          <a:prstGeom prst="line">
            <a:avLst/>
          </a:prstGeom>
          <a:ln w="76200">
            <a:solidFill>
              <a:srgbClr val="FFFF00">
                <a:alpha val="60000"/>
              </a:srgbClr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056" name="Object 8"/>
          <p:cNvGraphicFramePr>
            <a:graphicFrameLocks noChangeAspect="1"/>
          </p:cNvGraphicFramePr>
          <p:nvPr/>
        </p:nvGraphicFramePr>
        <p:xfrm>
          <a:off x="3657600" y="3390900"/>
          <a:ext cx="2573337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92" name="Equation" r:id="rId16" imgW="1143000" imgH="253800" progId="Equation.DSMT4">
                  <p:embed/>
                </p:oleObj>
              </mc:Choice>
              <mc:Fallback>
                <p:oleObj name="Equation" r:id="rId16" imgW="1143000" imgH="2538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57600" y="3390900"/>
                        <a:ext cx="2573337" cy="571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7" name="Object 2"/>
          <p:cNvGraphicFramePr>
            <a:graphicFrameLocks noChangeAspect="1"/>
          </p:cNvGraphicFramePr>
          <p:nvPr/>
        </p:nvGraphicFramePr>
        <p:xfrm>
          <a:off x="6248400" y="3352800"/>
          <a:ext cx="11430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93" name="Equation" r:id="rId18" imgW="507960" imgH="253800" progId="Equation.DSMT4">
                  <p:embed/>
                </p:oleObj>
              </mc:Choice>
              <mc:Fallback>
                <p:oleObj name="Equation" r:id="rId18" imgW="507960" imgH="25380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48400" y="3352800"/>
                        <a:ext cx="1143000" cy="571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8" name="Object 10"/>
          <p:cNvGraphicFramePr>
            <a:graphicFrameLocks noChangeAspect="1"/>
          </p:cNvGraphicFramePr>
          <p:nvPr/>
        </p:nvGraphicFramePr>
        <p:xfrm>
          <a:off x="7348537" y="3352800"/>
          <a:ext cx="12573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94" name="Equation" r:id="rId20" imgW="558720" imgH="253800" progId="Equation.DSMT4">
                  <p:embed/>
                </p:oleObj>
              </mc:Choice>
              <mc:Fallback>
                <p:oleObj name="Equation" r:id="rId20" imgW="558720" imgH="2538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48537" y="3352800"/>
                        <a:ext cx="1257300" cy="571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9" name="Object 11"/>
          <p:cNvGraphicFramePr>
            <a:graphicFrameLocks noChangeAspect="1"/>
          </p:cNvGraphicFramePr>
          <p:nvPr/>
        </p:nvGraphicFramePr>
        <p:xfrm>
          <a:off x="5562600" y="4059382"/>
          <a:ext cx="120015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95" name="Equation" r:id="rId22" imgW="533160" imgH="203040" progId="Equation.DSMT4">
                  <p:embed/>
                </p:oleObj>
              </mc:Choice>
              <mc:Fallback>
                <p:oleObj name="Equation" r:id="rId22" imgW="533160" imgH="20304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62600" y="4059382"/>
                        <a:ext cx="1200150" cy="457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60" name="Object 12"/>
          <p:cNvGraphicFramePr>
            <a:graphicFrameLocks noChangeAspect="1"/>
          </p:cNvGraphicFramePr>
          <p:nvPr/>
        </p:nvGraphicFramePr>
        <p:xfrm>
          <a:off x="6934200" y="4059382"/>
          <a:ext cx="714375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96" name="Equation" r:id="rId24" imgW="317160" imgH="203040" progId="Equation.DSMT4">
                  <p:embed/>
                </p:oleObj>
              </mc:Choice>
              <mc:Fallback>
                <p:oleObj name="Equation" r:id="rId24" imgW="317160" imgH="20304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34200" y="4059382"/>
                        <a:ext cx="714375" cy="457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6" name="Object 12"/>
          <p:cNvGraphicFramePr>
            <a:graphicFrameLocks noChangeAspect="1"/>
          </p:cNvGraphicFramePr>
          <p:nvPr/>
        </p:nvGraphicFramePr>
        <p:xfrm>
          <a:off x="7620000" y="3983182"/>
          <a:ext cx="914400" cy="66501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97" name="Equation" r:id="rId26" imgW="279360" imgH="203040" progId="Equation.DSMT4">
                  <p:embed/>
                </p:oleObj>
              </mc:Choice>
              <mc:Fallback>
                <p:oleObj name="Equation" r:id="rId26" imgW="279360" imgH="203040" progId="Equation.DSMT4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0" y="3983182"/>
                        <a:ext cx="914400" cy="66501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7" name="TextBox 66"/>
          <p:cNvSpPr txBox="1"/>
          <p:nvPr/>
        </p:nvSpPr>
        <p:spPr>
          <a:xfrm>
            <a:off x="5029200" y="5715000"/>
            <a:ext cx="3201517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100" dirty="0" smtClean="0">
                <a:solidFill>
                  <a:srgbClr val="FF0000"/>
                </a:solidFill>
              </a:rPr>
              <a:t>Answer for “b” is on the </a:t>
            </a:r>
            <a:br>
              <a:rPr lang="en-CA" sz="2100" dirty="0" smtClean="0">
                <a:solidFill>
                  <a:srgbClr val="FF0000"/>
                </a:solidFill>
              </a:rPr>
            </a:br>
            <a:r>
              <a:rPr lang="en-CA" sz="2100" dirty="0" smtClean="0">
                <a:solidFill>
                  <a:srgbClr val="FF0000"/>
                </a:solidFill>
              </a:rPr>
              <a:t>next page!</a:t>
            </a:r>
            <a:endParaRPr lang="en-CA" sz="2100" dirty="0">
              <a:solidFill>
                <a:srgbClr val="FF0000"/>
              </a:solidFill>
            </a:endParaRPr>
          </a:p>
        </p:txBody>
      </p:sp>
      <p:sp>
        <p:nvSpPr>
          <p:cNvPr id="68" name="TextBox 67"/>
          <p:cNvSpPr txBox="1"/>
          <p:nvPr/>
        </p:nvSpPr>
        <p:spPr>
          <a:xfrm>
            <a:off x="4879462" y="4648200"/>
            <a:ext cx="3959738" cy="10618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100" dirty="0" smtClean="0">
                <a:solidFill>
                  <a:srgbClr val="FF0000"/>
                </a:solidFill>
              </a:rPr>
              <a:t>You have one in four chance</a:t>
            </a:r>
            <a:br>
              <a:rPr lang="en-CA" sz="2100" dirty="0" smtClean="0">
                <a:solidFill>
                  <a:srgbClr val="FF0000"/>
                </a:solidFill>
              </a:rPr>
            </a:br>
            <a:r>
              <a:rPr lang="en-CA" sz="2100" dirty="0" smtClean="0">
                <a:solidFill>
                  <a:srgbClr val="FF0000"/>
                </a:solidFill>
              </a:rPr>
              <a:t>of spinning an even number &amp;</a:t>
            </a:r>
          </a:p>
          <a:p>
            <a:r>
              <a:rPr lang="en-CA" sz="2100" dirty="0" smtClean="0">
                <a:solidFill>
                  <a:srgbClr val="FF0000"/>
                </a:solidFill>
              </a:rPr>
              <a:t>then rolling an odd number</a:t>
            </a:r>
            <a:endParaRPr lang="en-CA" sz="21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mph" presetSubtype="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74460000">
                                      <p:cBhvr>
                                        <p:cTn id="26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000"/>
                            </p:stCondLst>
                            <p:childTnLst>
                              <p:par>
                                <p:cTn id="28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44" presetID="8" presetClass="emph" presetSubtype="0" repeatCount="4000" fill="hold" nodeType="withEffect">
                                  <p:stCondLst>
                                    <p:cond delay="600"/>
                                  </p:stCondLst>
                                  <p:childTnLst>
                                    <p:animRot by="21600000">
                                      <p:cBhvr>
                                        <p:cTn id="45" dur="3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3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8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3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6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9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0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3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6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1" dur="500"/>
                                        <p:tgtEl>
                                          <p:spTgt spid="2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2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4" dur="2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5" presetID="35" presetClass="emph" presetSubtype="0" repeatCount="5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06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1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2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4" dur="2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5" presetID="35" presetClass="emph" presetSubtype="0" repeatCount="5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16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1" dur="500"/>
                                        <p:tgtEl>
                                          <p:spTgt spid="20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6" dur="500"/>
                                        <p:tgtEl>
                                          <p:spTgt spid="20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1" dur="500"/>
                                        <p:tgtEl>
                                          <p:spTgt spid="20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>
                      <p:stCondLst>
                        <p:cond delay="indefinite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6" dur="500"/>
                                        <p:tgtEl>
                                          <p:spTgt spid="20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1" dur="500"/>
                                        <p:tgtEl>
                                          <p:spTgt spid="20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" fill="hold">
                      <p:stCondLst>
                        <p:cond delay="indefinite"/>
                      </p:stCondLst>
                      <p:childTnLst>
                        <p:par>
                          <p:cTn id="143" fill="hold">
                            <p:stCondLst>
                              <p:cond delay="0"/>
                            </p:stCondLst>
                            <p:childTnLst>
                              <p:par>
                                <p:cTn id="14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6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1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2" fill="hold">
                      <p:stCondLst>
                        <p:cond delay="indefinite"/>
                      </p:stCondLst>
                      <p:childTnLst>
                        <p:par>
                          <p:cTn id="153" fill="hold">
                            <p:stCondLst>
                              <p:cond delay="0"/>
                            </p:stCondLst>
                            <p:childTnLst>
                              <p:par>
                                <p:cTn id="15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6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/>
      <p:bldP spid="29" grpId="0"/>
      <p:bldP spid="30" grpId="0"/>
      <p:bldP spid="41" grpId="0"/>
      <p:bldP spid="46" grpId="0"/>
      <p:bldP spid="47" grpId="0"/>
      <p:bldP spid="50" grpId="0"/>
      <p:bldP spid="67" grpId="0"/>
      <p:bldP spid="6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0" y="228600"/>
            <a:ext cx="9067800" cy="3505200"/>
          </a:xfrm>
        </p:spPr>
        <p:txBody>
          <a:bodyPr>
            <a:normAutofit/>
          </a:bodyPr>
          <a:lstStyle/>
          <a:p>
            <a:r>
              <a:rPr lang="en-CA" dirty="0" smtClean="0"/>
              <a:t>Note: Tree diagrams can be used for calculating probabilities when two events affect each other (Dependent Events)</a:t>
            </a:r>
          </a:p>
          <a:p>
            <a:r>
              <a:rPr lang="en-CA" dirty="0" smtClean="0"/>
              <a:t>For instance, if the spinner hits an odd number, the dice must roll an even number to get an even product</a:t>
            </a:r>
          </a:p>
          <a:p>
            <a:r>
              <a:rPr lang="en-CA" dirty="0" smtClean="0"/>
              <a:t>However, if the spinner hits an even number, the dice can roll any number and the product will still be even</a:t>
            </a:r>
          </a:p>
          <a:p>
            <a:r>
              <a:rPr lang="en-CA" dirty="0" smtClean="0"/>
              <a:t>To calculate the probability of getting an even product, we need to add all the cases together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257480" y="3378213"/>
            <a:ext cx="1225015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200" dirty="0" smtClean="0"/>
              <a:t>Spinner</a:t>
            </a:r>
            <a:endParaRPr lang="en-CA" sz="2200" dirty="0"/>
          </a:p>
        </p:txBody>
      </p:sp>
      <p:cxnSp>
        <p:nvCxnSpPr>
          <p:cNvPr id="5" name="Straight Connector 4"/>
          <p:cNvCxnSpPr>
            <a:endCxn id="7" idx="0"/>
          </p:cNvCxnSpPr>
          <p:nvPr/>
        </p:nvCxnSpPr>
        <p:spPr>
          <a:xfrm flipH="1">
            <a:off x="1986087" y="3732116"/>
            <a:ext cx="879283" cy="543551"/>
          </a:xfrm>
          <a:prstGeom prst="line">
            <a:avLst/>
          </a:prstGeom>
          <a:ln w="38100"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>
            <a:stCxn id="8" idx="0"/>
          </p:cNvCxnSpPr>
          <p:nvPr/>
        </p:nvCxnSpPr>
        <p:spPr>
          <a:xfrm flipH="1" flipV="1">
            <a:off x="2941570" y="3740582"/>
            <a:ext cx="947158" cy="535085"/>
          </a:xfrm>
          <a:prstGeom prst="line">
            <a:avLst/>
          </a:prstGeom>
          <a:ln w="38100">
            <a:solidFill>
              <a:srgbClr val="0070C0"/>
            </a:solidFill>
            <a:headEnd type="stealth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1283811" y="4275667"/>
            <a:ext cx="1404552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200" dirty="0" smtClean="0"/>
              <a:t>Even: 2,4</a:t>
            </a:r>
            <a:endParaRPr lang="en-CA" sz="2200" dirty="0"/>
          </a:p>
        </p:txBody>
      </p:sp>
      <p:sp>
        <p:nvSpPr>
          <p:cNvPr id="8" name="TextBox 7"/>
          <p:cNvSpPr txBox="1"/>
          <p:nvPr/>
        </p:nvSpPr>
        <p:spPr>
          <a:xfrm>
            <a:off x="3249771" y="4275667"/>
            <a:ext cx="1277914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200" dirty="0" smtClean="0"/>
              <a:t>Odd: 1,3</a:t>
            </a:r>
            <a:endParaRPr lang="en-CA" sz="2200" dirty="0"/>
          </a:p>
        </p:txBody>
      </p:sp>
      <p:cxnSp>
        <p:nvCxnSpPr>
          <p:cNvPr id="9" name="Straight Connector 8"/>
          <p:cNvCxnSpPr>
            <a:endCxn id="14" idx="0"/>
          </p:cNvCxnSpPr>
          <p:nvPr/>
        </p:nvCxnSpPr>
        <p:spPr>
          <a:xfrm>
            <a:off x="1811246" y="4648200"/>
            <a:ext cx="601633" cy="762000"/>
          </a:xfrm>
          <a:prstGeom prst="line">
            <a:avLst/>
          </a:prstGeom>
          <a:ln w="38100"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>
            <a:endCxn id="13" idx="0"/>
          </p:cNvCxnSpPr>
          <p:nvPr/>
        </p:nvCxnSpPr>
        <p:spPr>
          <a:xfrm flipH="1">
            <a:off x="1004533" y="4648200"/>
            <a:ext cx="742444" cy="788313"/>
          </a:xfrm>
          <a:prstGeom prst="line">
            <a:avLst/>
          </a:prstGeom>
          <a:ln w="38100"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3944846" y="4648200"/>
            <a:ext cx="844165" cy="838200"/>
          </a:xfrm>
          <a:prstGeom prst="line">
            <a:avLst/>
          </a:prstGeom>
          <a:ln w="38100">
            <a:solidFill>
              <a:srgbClr val="0070C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>
            <a:endCxn id="15" idx="0"/>
          </p:cNvCxnSpPr>
          <p:nvPr/>
        </p:nvCxnSpPr>
        <p:spPr>
          <a:xfrm flipH="1">
            <a:off x="3179653" y="4648200"/>
            <a:ext cx="700924" cy="762000"/>
          </a:xfrm>
          <a:prstGeom prst="line">
            <a:avLst/>
          </a:prstGeom>
          <a:ln w="38100">
            <a:solidFill>
              <a:srgbClr val="0070C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598011" y="5436513"/>
            <a:ext cx="813043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200" dirty="0" smtClean="0"/>
              <a:t>1,3,5</a:t>
            </a:r>
            <a:endParaRPr lang="en-CA" sz="2200" dirty="0"/>
          </a:p>
        </p:txBody>
      </p:sp>
      <p:sp>
        <p:nvSpPr>
          <p:cNvPr id="14" name="TextBox 13"/>
          <p:cNvSpPr txBox="1"/>
          <p:nvPr/>
        </p:nvSpPr>
        <p:spPr>
          <a:xfrm>
            <a:off x="2006357" y="5410200"/>
            <a:ext cx="813043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200" dirty="0" smtClean="0"/>
              <a:t>2,4,6</a:t>
            </a:r>
            <a:endParaRPr lang="en-CA" sz="2200" dirty="0"/>
          </a:p>
        </p:txBody>
      </p:sp>
      <p:sp>
        <p:nvSpPr>
          <p:cNvPr id="15" name="TextBox 14"/>
          <p:cNvSpPr txBox="1"/>
          <p:nvPr/>
        </p:nvSpPr>
        <p:spPr>
          <a:xfrm>
            <a:off x="2773131" y="5410200"/>
            <a:ext cx="813043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200" dirty="0" smtClean="0"/>
              <a:t>1,3,5</a:t>
            </a:r>
            <a:endParaRPr lang="en-CA" sz="2200" dirty="0"/>
          </a:p>
        </p:txBody>
      </p:sp>
      <p:sp>
        <p:nvSpPr>
          <p:cNvPr id="16" name="TextBox 15"/>
          <p:cNvSpPr txBox="1"/>
          <p:nvPr/>
        </p:nvSpPr>
        <p:spPr>
          <a:xfrm>
            <a:off x="4292357" y="5402645"/>
            <a:ext cx="813043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200" dirty="0" smtClean="0"/>
              <a:t>2,4,6</a:t>
            </a:r>
            <a:endParaRPr lang="en-CA" sz="2200" dirty="0"/>
          </a:p>
        </p:txBody>
      </p:sp>
      <p:graphicFrame>
        <p:nvGraphicFramePr>
          <p:cNvPr id="17" name="Object 6"/>
          <p:cNvGraphicFramePr>
            <a:graphicFrameLocks noChangeAspect="1"/>
          </p:cNvGraphicFramePr>
          <p:nvPr/>
        </p:nvGraphicFramePr>
        <p:xfrm>
          <a:off x="1905000" y="3683013"/>
          <a:ext cx="371475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31" name="Equation" r:id="rId4" imgW="164880" imgH="203040" progId="Equation.DSMT4">
                  <p:embed/>
                </p:oleObj>
              </mc:Choice>
              <mc:Fallback>
                <p:oleObj name="Equation" r:id="rId4" imgW="164880" imgH="20304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3683013"/>
                        <a:ext cx="371475" cy="457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6"/>
          <p:cNvGraphicFramePr>
            <a:graphicFrameLocks noChangeAspect="1"/>
          </p:cNvGraphicFramePr>
          <p:nvPr/>
        </p:nvGraphicFramePr>
        <p:xfrm>
          <a:off x="914400" y="4826013"/>
          <a:ext cx="371475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32" name="Equation" r:id="rId6" imgW="164880" imgH="203040" progId="Equation.DSMT4">
                  <p:embed/>
                </p:oleObj>
              </mc:Choice>
              <mc:Fallback>
                <p:oleObj name="Equation" r:id="rId6" imgW="164880" imgH="20304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4826013"/>
                        <a:ext cx="371475" cy="457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9" name="Straight Connector 18"/>
          <p:cNvCxnSpPr>
            <a:endCxn id="7" idx="0"/>
          </p:cNvCxnSpPr>
          <p:nvPr/>
        </p:nvCxnSpPr>
        <p:spPr>
          <a:xfrm flipH="1">
            <a:off x="1986087" y="3683013"/>
            <a:ext cx="878841" cy="592654"/>
          </a:xfrm>
          <a:prstGeom prst="line">
            <a:avLst/>
          </a:prstGeom>
          <a:ln w="76200">
            <a:solidFill>
              <a:srgbClr val="FFFF00">
                <a:alpha val="74000"/>
              </a:srgbClr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>
            <a:endCxn id="13" idx="0"/>
          </p:cNvCxnSpPr>
          <p:nvPr/>
        </p:nvCxnSpPr>
        <p:spPr>
          <a:xfrm flipH="1">
            <a:off x="1004533" y="4640673"/>
            <a:ext cx="712473" cy="795840"/>
          </a:xfrm>
          <a:prstGeom prst="line">
            <a:avLst/>
          </a:prstGeom>
          <a:ln w="76200">
            <a:solidFill>
              <a:srgbClr val="FFFF00">
                <a:alpha val="60000"/>
              </a:srgbClr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4100" name="Object 4"/>
          <p:cNvGraphicFramePr>
            <a:graphicFrameLocks noChangeAspect="1"/>
          </p:cNvGraphicFramePr>
          <p:nvPr/>
        </p:nvGraphicFramePr>
        <p:xfrm>
          <a:off x="76200" y="5790216"/>
          <a:ext cx="1419225" cy="61058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33" name="Equation" r:id="rId8" imgW="914400" imgH="393480" progId="Equation.DSMT4">
                  <p:embed/>
                </p:oleObj>
              </mc:Choice>
              <mc:Fallback>
                <p:oleObj name="Equation" r:id="rId8" imgW="914400" imgH="3934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" y="5790216"/>
                        <a:ext cx="1419225" cy="61058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6"/>
          <p:cNvGraphicFramePr>
            <a:graphicFrameLocks noChangeAspect="1"/>
          </p:cNvGraphicFramePr>
          <p:nvPr/>
        </p:nvGraphicFramePr>
        <p:xfrm>
          <a:off x="2133600" y="4724400"/>
          <a:ext cx="371475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34" name="Equation" r:id="rId10" imgW="164880" imgH="203040" progId="Equation.DSMT4">
                  <p:embed/>
                </p:oleObj>
              </mc:Choice>
              <mc:Fallback>
                <p:oleObj name="Equation" r:id="rId10" imgW="164880" imgH="20304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3600" y="4724400"/>
                        <a:ext cx="371475" cy="457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3" name="Straight Connector 22"/>
          <p:cNvCxnSpPr/>
          <p:nvPr/>
        </p:nvCxnSpPr>
        <p:spPr>
          <a:xfrm>
            <a:off x="1828800" y="4614360"/>
            <a:ext cx="533401" cy="795840"/>
          </a:xfrm>
          <a:prstGeom prst="line">
            <a:avLst/>
          </a:prstGeom>
          <a:ln w="76200">
            <a:solidFill>
              <a:srgbClr val="FFFF00">
                <a:alpha val="60000"/>
              </a:srgbClr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4" name="Object 4"/>
          <p:cNvGraphicFramePr>
            <a:graphicFrameLocks noChangeAspect="1"/>
          </p:cNvGraphicFramePr>
          <p:nvPr/>
        </p:nvGraphicFramePr>
        <p:xfrm>
          <a:off x="1628775" y="5790216"/>
          <a:ext cx="1419225" cy="61058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35" name="Equation" r:id="rId11" imgW="914400" imgH="393480" progId="Equation.DSMT4">
                  <p:embed/>
                </p:oleObj>
              </mc:Choice>
              <mc:Fallback>
                <p:oleObj name="Equation" r:id="rId11" imgW="914400" imgH="39348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28775" y="5790216"/>
                        <a:ext cx="1419225" cy="61058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ct 6"/>
          <p:cNvGraphicFramePr>
            <a:graphicFrameLocks noChangeAspect="1"/>
          </p:cNvGraphicFramePr>
          <p:nvPr/>
        </p:nvGraphicFramePr>
        <p:xfrm>
          <a:off x="3438525" y="3657600"/>
          <a:ext cx="371475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36" name="Equation" r:id="rId13" imgW="164880" imgH="203040" progId="Equation.DSMT4">
                  <p:embed/>
                </p:oleObj>
              </mc:Choice>
              <mc:Fallback>
                <p:oleObj name="Equation" r:id="rId13" imgW="164880" imgH="20304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38525" y="3657600"/>
                        <a:ext cx="371475" cy="457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7" name="Straight Connector 26"/>
          <p:cNvCxnSpPr/>
          <p:nvPr/>
        </p:nvCxnSpPr>
        <p:spPr>
          <a:xfrm>
            <a:off x="2971800" y="3733800"/>
            <a:ext cx="838201" cy="516454"/>
          </a:xfrm>
          <a:prstGeom prst="line">
            <a:avLst/>
          </a:prstGeom>
          <a:ln w="76200">
            <a:solidFill>
              <a:srgbClr val="FFFF00">
                <a:alpha val="74000"/>
              </a:srgbClr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8" name="Object 6"/>
          <p:cNvGraphicFramePr>
            <a:graphicFrameLocks noChangeAspect="1"/>
          </p:cNvGraphicFramePr>
          <p:nvPr/>
        </p:nvGraphicFramePr>
        <p:xfrm>
          <a:off x="4419600" y="4724400"/>
          <a:ext cx="371475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37" name="Equation" r:id="rId14" imgW="164880" imgH="203040" progId="Equation.DSMT4">
                  <p:embed/>
                </p:oleObj>
              </mc:Choice>
              <mc:Fallback>
                <p:oleObj name="Equation" r:id="rId14" imgW="164880" imgH="20304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19600" y="4724400"/>
                        <a:ext cx="371475" cy="457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9" name="Straight Connector 28"/>
          <p:cNvCxnSpPr/>
          <p:nvPr/>
        </p:nvCxnSpPr>
        <p:spPr>
          <a:xfrm>
            <a:off x="4038600" y="4648200"/>
            <a:ext cx="733426" cy="915384"/>
          </a:xfrm>
          <a:prstGeom prst="line">
            <a:avLst/>
          </a:prstGeom>
          <a:ln w="76200">
            <a:solidFill>
              <a:srgbClr val="FFFF00">
                <a:alpha val="60000"/>
              </a:srgbClr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0" name="Object 4"/>
          <p:cNvGraphicFramePr>
            <a:graphicFrameLocks noChangeAspect="1"/>
          </p:cNvGraphicFramePr>
          <p:nvPr/>
        </p:nvGraphicFramePr>
        <p:xfrm>
          <a:off x="3990975" y="5714016"/>
          <a:ext cx="1419225" cy="61058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38" name="Equation" r:id="rId15" imgW="914400" imgH="393480" progId="Equation.DSMT4">
                  <p:embed/>
                </p:oleObj>
              </mc:Choice>
              <mc:Fallback>
                <p:oleObj name="Equation" r:id="rId15" imgW="914400" imgH="3934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90975" y="5714016"/>
                        <a:ext cx="1419225" cy="61058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6" name="Object 10"/>
          <p:cNvGraphicFramePr>
            <a:graphicFrameLocks noChangeAspect="1"/>
          </p:cNvGraphicFramePr>
          <p:nvPr/>
        </p:nvGraphicFramePr>
        <p:xfrm>
          <a:off x="4876800" y="3810000"/>
          <a:ext cx="102997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39" name="Equation" r:id="rId17" imgW="571320" imgH="253800" progId="Equation.DSMT4">
                  <p:embed/>
                </p:oleObj>
              </mc:Choice>
              <mc:Fallback>
                <p:oleObj name="Equation" r:id="rId17" imgW="571320" imgH="2538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76800" y="3810000"/>
                        <a:ext cx="1029970" cy="457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" name="Object 10"/>
          <p:cNvGraphicFramePr>
            <a:graphicFrameLocks noChangeAspect="1"/>
          </p:cNvGraphicFramePr>
          <p:nvPr/>
        </p:nvGraphicFramePr>
        <p:xfrm>
          <a:off x="5994400" y="3657600"/>
          <a:ext cx="1168400" cy="708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40" name="Equation" r:id="rId19" imgW="647640" imgH="393480" progId="Equation.DSMT4">
                  <p:embed/>
                </p:oleObj>
              </mc:Choice>
              <mc:Fallback>
                <p:oleObj name="Equation" r:id="rId19" imgW="647640" imgH="393480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94400" y="3657600"/>
                        <a:ext cx="1168400" cy="7080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" name="Object 10"/>
          <p:cNvGraphicFramePr>
            <a:graphicFrameLocks noChangeAspect="1"/>
          </p:cNvGraphicFramePr>
          <p:nvPr/>
        </p:nvGraphicFramePr>
        <p:xfrm>
          <a:off x="7215187" y="3657600"/>
          <a:ext cx="481013" cy="708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41" name="Equation" r:id="rId21" imgW="266400" imgH="393480" progId="Equation.DSMT4">
                  <p:embed/>
                </p:oleObj>
              </mc:Choice>
              <mc:Fallback>
                <p:oleObj name="Equation" r:id="rId21" imgW="266400" imgH="39348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15187" y="3657600"/>
                        <a:ext cx="481013" cy="7080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6" name="TextBox 35"/>
          <p:cNvSpPr txBox="1"/>
          <p:nvPr/>
        </p:nvSpPr>
        <p:spPr>
          <a:xfrm>
            <a:off x="5443719" y="4419600"/>
            <a:ext cx="3395481" cy="10618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100" dirty="0" smtClean="0">
                <a:solidFill>
                  <a:srgbClr val="FF0000"/>
                </a:solidFill>
              </a:rPr>
              <a:t>You have a probability of </a:t>
            </a:r>
            <a:br>
              <a:rPr lang="en-CA" sz="2100" dirty="0" smtClean="0">
                <a:solidFill>
                  <a:srgbClr val="FF0000"/>
                </a:solidFill>
              </a:rPr>
            </a:br>
            <a:r>
              <a:rPr lang="en-CA" sz="2100" dirty="0" smtClean="0">
                <a:solidFill>
                  <a:srgbClr val="FF0000"/>
                </a:solidFill>
              </a:rPr>
              <a:t>3 out of every 4 chance of </a:t>
            </a:r>
            <a:br>
              <a:rPr lang="en-CA" sz="2100" dirty="0" smtClean="0">
                <a:solidFill>
                  <a:srgbClr val="FF0000"/>
                </a:solidFill>
              </a:rPr>
            </a:br>
            <a:r>
              <a:rPr lang="en-CA" sz="2100" dirty="0" smtClean="0">
                <a:solidFill>
                  <a:srgbClr val="FF0000"/>
                </a:solidFill>
              </a:rPr>
              <a:t>getting an even product</a:t>
            </a:r>
            <a:endParaRPr lang="en-CA" sz="21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6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35" presetClass="emph" presetSubtype="0" repeatCount="5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7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6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35" presetClass="emph" presetSubtype="0" repeatCount="5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8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3" dur="500"/>
                                        <p:tgtEl>
                                          <p:spTgt spid="4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9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1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2" presetID="35" presetClass="emph" presetSubtype="0" repeatCount="5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03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4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6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7" presetID="35" presetClass="emph" presetSubtype="0" repeatCount="5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18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4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6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7" presetID="35" presetClass="emph" presetSubtype="0" repeatCount="5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28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3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>
                      <p:stCondLst>
                        <p:cond delay="indefinite"/>
                      </p:stCondLst>
                      <p:childTnLst>
                        <p:par>
                          <p:cTn id="135" fill="hold">
                            <p:stCondLst>
                              <p:cond delay="0"/>
                            </p:stCondLst>
                            <p:childTnLst>
                              <p:par>
                                <p:cTn id="13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8" dur="500"/>
                                        <p:tgtEl>
                                          <p:spTgt spid="4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3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4" fill="hold">
                      <p:stCondLst>
                        <p:cond delay="indefinite"/>
                      </p:stCondLst>
                      <p:childTnLst>
                        <p:par>
                          <p:cTn id="145" fill="hold">
                            <p:stCondLst>
                              <p:cond delay="0"/>
                            </p:stCondLst>
                            <p:childTnLst>
                              <p:par>
                                <p:cTn id="14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8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" fill="hold">
                      <p:stCondLst>
                        <p:cond delay="indefinite"/>
                      </p:stCondLst>
                      <p:childTnLst>
                        <p:par>
                          <p:cTn id="150" fill="hold">
                            <p:stCondLst>
                              <p:cond delay="0"/>
                            </p:stCondLst>
                            <p:childTnLst>
                              <p:par>
                                <p:cTn id="15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3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/>
      <p:bldP spid="8" grpId="0"/>
      <p:bldP spid="13" grpId="0"/>
      <p:bldP spid="14" grpId="0"/>
      <p:bldP spid="15" grpId="0"/>
      <p:bldP spid="16" grpId="0"/>
      <p:bldP spid="3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4800" y="152400"/>
            <a:ext cx="8458200" cy="1676400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CA" dirty="0" smtClean="0"/>
              <a:t>Ex: Andy and Betty will each take a marble from Jars A and B respectively.  </a:t>
            </a:r>
          </a:p>
          <a:p>
            <a:pPr>
              <a:buNone/>
            </a:pPr>
            <a:r>
              <a:rPr lang="en-CA" dirty="0" smtClean="0"/>
              <a:t>a) What is the sample space of this event?  </a:t>
            </a:r>
          </a:p>
          <a:p>
            <a:pPr>
              <a:buNone/>
            </a:pPr>
            <a:r>
              <a:rPr lang="en-CA" dirty="0" smtClean="0"/>
              <a:t>b) What is the probability of P(Green, Green)?</a:t>
            </a:r>
            <a:endParaRPr lang="en-CA" dirty="0"/>
          </a:p>
        </p:txBody>
      </p:sp>
      <p:pic>
        <p:nvPicPr>
          <p:cNvPr id="4" name="Picture 41" descr="jar.jpg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04800" y="2133600"/>
            <a:ext cx="2122487" cy="1624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Oval 5"/>
          <p:cNvSpPr/>
          <p:nvPr/>
        </p:nvSpPr>
        <p:spPr>
          <a:xfrm>
            <a:off x="838200" y="2667000"/>
            <a:ext cx="215900" cy="2159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7" name="Oval 6"/>
          <p:cNvSpPr/>
          <p:nvPr/>
        </p:nvSpPr>
        <p:spPr>
          <a:xfrm>
            <a:off x="712787" y="3216275"/>
            <a:ext cx="215900" cy="2159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13" name="Oval 12"/>
          <p:cNvSpPr/>
          <p:nvPr/>
        </p:nvSpPr>
        <p:spPr>
          <a:xfrm>
            <a:off x="1219200" y="3048000"/>
            <a:ext cx="215900" cy="215900"/>
          </a:xfrm>
          <a:prstGeom prst="ellips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14" name="Oval 13"/>
          <p:cNvSpPr/>
          <p:nvPr/>
        </p:nvSpPr>
        <p:spPr>
          <a:xfrm>
            <a:off x="2024062" y="3108325"/>
            <a:ext cx="215900" cy="215900"/>
          </a:xfrm>
          <a:prstGeom prst="ellips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pic>
        <p:nvPicPr>
          <p:cNvPr id="15" name="Picture 41" descr="jar.jpg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438400" y="2133600"/>
            <a:ext cx="2122487" cy="1624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" name="Oval 18"/>
          <p:cNvSpPr/>
          <p:nvPr/>
        </p:nvSpPr>
        <p:spPr>
          <a:xfrm>
            <a:off x="3276600" y="2971800"/>
            <a:ext cx="215900" cy="215900"/>
          </a:xfrm>
          <a:prstGeom prst="ellipse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23" name="Oval 22"/>
          <p:cNvSpPr/>
          <p:nvPr/>
        </p:nvSpPr>
        <p:spPr>
          <a:xfrm>
            <a:off x="3733800" y="2590800"/>
            <a:ext cx="215900" cy="215900"/>
          </a:xfrm>
          <a:prstGeom prst="ellips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24" name="Oval 23"/>
          <p:cNvSpPr/>
          <p:nvPr/>
        </p:nvSpPr>
        <p:spPr>
          <a:xfrm>
            <a:off x="3760787" y="3148013"/>
            <a:ext cx="215900" cy="215900"/>
          </a:xfrm>
          <a:prstGeom prst="ellips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25" name="Oval 24"/>
          <p:cNvSpPr/>
          <p:nvPr/>
        </p:nvSpPr>
        <p:spPr>
          <a:xfrm>
            <a:off x="4157662" y="3108325"/>
            <a:ext cx="215900" cy="215900"/>
          </a:xfrm>
          <a:prstGeom prst="ellips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26" name="Oval 25"/>
          <p:cNvSpPr/>
          <p:nvPr/>
        </p:nvSpPr>
        <p:spPr>
          <a:xfrm>
            <a:off x="3124200" y="2590800"/>
            <a:ext cx="215900" cy="215900"/>
          </a:xfrm>
          <a:prstGeom prst="ellipse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27" name="Oval 26"/>
          <p:cNvSpPr/>
          <p:nvPr/>
        </p:nvSpPr>
        <p:spPr>
          <a:xfrm>
            <a:off x="2971800" y="3289300"/>
            <a:ext cx="215900" cy="215900"/>
          </a:xfrm>
          <a:prstGeom prst="ellipse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29" name="Oval 28"/>
          <p:cNvSpPr/>
          <p:nvPr/>
        </p:nvSpPr>
        <p:spPr>
          <a:xfrm>
            <a:off x="1676400" y="2667000"/>
            <a:ext cx="215900" cy="2159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30" name="TextBox 29"/>
          <p:cNvSpPr txBox="1"/>
          <p:nvPr/>
        </p:nvSpPr>
        <p:spPr>
          <a:xfrm>
            <a:off x="990600" y="1828800"/>
            <a:ext cx="906017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200" dirty="0" smtClean="0"/>
              <a:t>Jar A</a:t>
            </a:r>
            <a:endParaRPr lang="en-CA" sz="2200" dirty="0"/>
          </a:p>
        </p:txBody>
      </p:sp>
      <p:sp>
        <p:nvSpPr>
          <p:cNvPr id="31" name="TextBox 30"/>
          <p:cNvSpPr txBox="1"/>
          <p:nvPr/>
        </p:nvSpPr>
        <p:spPr>
          <a:xfrm>
            <a:off x="3048000" y="1828800"/>
            <a:ext cx="906017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200" dirty="0" smtClean="0"/>
              <a:t>Jar B</a:t>
            </a:r>
            <a:endParaRPr lang="en-CA" sz="2200" dirty="0"/>
          </a:p>
        </p:txBody>
      </p:sp>
      <p:sp>
        <p:nvSpPr>
          <p:cNvPr id="32" name="TextBox 31"/>
          <p:cNvSpPr txBox="1"/>
          <p:nvPr/>
        </p:nvSpPr>
        <p:spPr>
          <a:xfrm>
            <a:off x="2209800" y="3733800"/>
            <a:ext cx="906017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200" dirty="0" smtClean="0"/>
              <a:t>Jar A</a:t>
            </a:r>
            <a:endParaRPr lang="en-CA" sz="2200" dirty="0"/>
          </a:p>
        </p:txBody>
      </p:sp>
      <p:cxnSp>
        <p:nvCxnSpPr>
          <p:cNvPr id="33" name="Straight Connector 32"/>
          <p:cNvCxnSpPr>
            <a:endCxn id="35" idx="0"/>
          </p:cNvCxnSpPr>
          <p:nvPr/>
        </p:nvCxnSpPr>
        <p:spPr>
          <a:xfrm flipH="1">
            <a:off x="1367719" y="4163903"/>
            <a:ext cx="1196678" cy="543551"/>
          </a:xfrm>
          <a:prstGeom prst="line">
            <a:avLst/>
          </a:prstGeom>
          <a:ln w="38100"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>
            <a:stCxn id="36" idx="0"/>
          </p:cNvCxnSpPr>
          <p:nvPr/>
        </p:nvCxnSpPr>
        <p:spPr>
          <a:xfrm flipH="1" flipV="1">
            <a:off x="2895600" y="4114800"/>
            <a:ext cx="1406683" cy="609600"/>
          </a:xfrm>
          <a:prstGeom prst="line">
            <a:avLst/>
          </a:prstGeom>
          <a:ln w="38100">
            <a:solidFill>
              <a:srgbClr val="00B050"/>
            </a:solidFill>
            <a:headEnd type="stealth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TextBox 34"/>
          <p:cNvSpPr txBox="1"/>
          <p:nvPr/>
        </p:nvSpPr>
        <p:spPr>
          <a:xfrm>
            <a:off x="982837" y="4707454"/>
            <a:ext cx="769763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200" dirty="0" smtClean="0"/>
              <a:t>Red </a:t>
            </a:r>
            <a:endParaRPr lang="en-CA" sz="2200" dirty="0"/>
          </a:p>
        </p:txBody>
      </p:sp>
      <p:sp>
        <p:nvSpPr>
          <p:cNvPr id="36" name="TextBox 35"/>
          <p:cNvSpPr txBox="1"/>
          <p:nvPr/>
        </p:nvSpPr>
        <p:spPr>
          <a:xfrm>
            <a:off x="3810000" y="4724400"/>
            <a:ext cx="984565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200" dirty="0" smtClean="0"/>
              <a:t>Green</a:t>
            </a:r>
            <a:endParaRPr lang="en-CA" sz="2200" dirty="0"/>
          </a:p>
        </p:txBody>
      </p:sp>
      <p:cxnSp>
        <p:nvCxnSpPr>
          <p:cNvPr id="37" name="Straight Connector 36"/>
          <p:cNvCxnSpPr>
            <a:endCxn id="42" idx="0"/>
          </p:cNvCxnSpPr>
          <p:nvPr/>
        </p:nvCxnSpPr>
        <p:spPr>
          <a:xfrm>
            <a:off x="1487324" y="5079987"/>
            <a:ext cx="687394" cy="762000"/>
          </a:xfrm>
          <a:prstGeom prst="line">
            <a:avLst/>
          </a:prstGeom>
          <a:ln w="38100">
            <a:solidFill>
              <a:srgbClr val="00B05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TextBox 41"/>
          <p:cNvSpPr txBox="1"/>
          <p:nvPr/>
        </p:nvSpPr>
        <p:spPr>
          <a:xfrm>
            <a:off x="1682435" y="5841987"/>
            <a:ext cx="984565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200" dirty="0" smtClean="0"/>
              <a:t>Green</a:t>
            </a:r>
            <a:endParaRPr lang="en-CA" sz="2200" dirty="0"/>
          </a:p>
        </p:txBody>
      </p:sp>
      <p:cxnSp>
        <p:nvCxnSpPr>
          <p:cNvPr id="50" name="Straight Connector 49"/>
          <p:cNvCxnSpPr/>
          <p:nvPr/>
        </p:nvCxnSpPr>
        <p:spPr>
          <a:xfrm flipH="1">
            <a:off x="685800" y="5105400"/>
            <a:ext cx="685800" cy="762000"/>
          </a:xfrm>
          <a:prstGeom prst="line">
            <a:avLst/>
          </a:prstGeom>
          <a:ln w="38100">
            <a:solidFill>
              <a:srgbClr val="0070C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TextBox 53"/>
          <p:cNvSpPr txBox="1"/>
          <p:nvPr/>
        </p:nvSpPr>
        <p:spPr>
          <a:xfrm>
            <a:off x="352399" y="5867400"/>
            <a:ext cx="790601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200" dirty="0" smtClean="0"/>
              <a:t>Blue</a:t>
            </a:r>
            <a:endParaRPr lang="en-CA" sz="2200" dirty="0"/>
          </a:p>
        </p:txBody>
      </p:sp>
      <p:cxnSp>
        <p:nvCxnSpPr>
          <p:cNvPr id="55" name="Straight Connector 54"/>
          <p:cNvCxnSpPr>
            <a:endCxn id="58" idx="0"/>
          </p:cNvCxnSpPr>
          <p:nvPr/>
        </p:nvCxnSpPr>
        <p:spPr>
          <a:xfrm>
            <a:off x="4459124" y="5105400"/>
            <a:ext cx="687394" cy="762000"/>
          </a:xfrm>
          <a:prstGeom prst="line">
            <a:avLst/>
          </a:prstGeom>
          <a:ln w="38100">
            <a:solidFill>
              <a:srgbClr val="00B05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TextBox 57"/>
          <p:cNvSpPr txBox="1"/>
          <p:nvPr/>
        </p:nvSpPr>
        <p:spPr>
          <a:xfrm>
            <a:off x="4654235" y="5867400"/>
            <a:ext cx="984565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200" dirty="0" smtClean="0"/>
              <a:t>Green</a:t>
            </a:r>
            <a:endParaRPr lang="en-CA" sz="2200" dirty="0"/>
          </a:p>
        </p:txBody>
      </p:sp>
      <p:cxnSp>
        <p:nvCxnSpPr>
          <p:cNvPr id="59" name="Straight Connector 58"/>
          <p:cNvCxnSpPr/>
          <p:nvPr/>
        </p:nvCxnSpPr>
        <p:spPr>
          <a:xfrm flipH="1">
            <a:off x="3810000" y="5130813"/>
            <a:ext cx="533400" cy="660387"/>
          </a:xfrm>
          <a:prstGeom prst="line">
            <a:avLst/>
          </a:prstGeom>
          <a:ln w="38100">
            <a:solidFill>
              <a:srgbClr val="0070C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TextBox 59"/>
          <p:cNvSpPr txBox="1"/>
          <p:nvPr/>
        </p:nvSpPr>
        <p:spPr>
          <a:xfrm>
            <a:off x="3429000" y="5791200"/>
            <a:ext cx="790601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200" dirty="0" smtClean="0"/>
              <a:t>Blue</a:t>
            </a:r>
            <a:endParaRPr lang="en-CA" sz="2200" dirty="0"/>
          </a:p>
        </p:txBody>
      </p:sp>
      <p:sp>
        <p:nvSpPr>
          <p:cNvPr id="62" name="TextBox 61"/>
          <p:cNvSpPr txBox="1"/>
          <p:nvPr/>
        </p:nvSpPr>
        <p:spPr>
          <a:xfrm>
            <a:off x="5943600" y="1752600"/>
            <a:ext cx="1994457" cy="4154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100" dirty="0" smtClean="0">
                <a:solidFill>
                  <a:srgbClr val="FF0000"/>
                </a:solidFill>
              </a:rPr>
              <a:t>Sample Space:</a:t>
            </a:r>
            <a:endParaRPr lang="en-CA" sz="2100" dirty="0">
              <a:solidFill>
                <a:srgbClr val="FF0000"/>
              </a:solidFill>
            </a:endParaRPr>
          </a:p>
        </p:txBody>
      </p:sp>
      <p:graphicFrame>
        <p:nvGraphicFramePr>
          <p:cNvPr id="64" name="Object 2"/>
          <p:cNvGraphicFramePr>
            <a:graphicFrameLocks noChangeAspect="1"/>
          </p:cNvGraphicFramePr>
          <p:nvPr/>
        </p:nvGraphicFramePr>
        <p:xfrm>
          <a:off x="6162675" y="2552700"/>
          <a:ext cx="542925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53" name="Equation" r:id="rId5" imgW="241200" imgH="152280" progId="Equation.DSMT4">
                  <p:embed/>
                </p:oleObj>
              </mc:Choice>
              <mc:Fallback>
                <p:oleObj name="Equation" r:id="rId5" imgW="241200" imgH="1522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62675" y="2552700"/>
                        <a:ext cx="542925" cy="342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5" name="Object 2"/>
          <p:cNvGraphicFramePr>
            <a:graphicFrameLocks noChangeAspect="1"/>
          </p:cNvGraphicFramePr>
          <p:nvPr/>
        </p:nvGraphicFramePr>
        <p:xfrm>
          <a:off x="6181725" y="2181225"/>
          <a:ext cx="600075" cy="400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54" name="Equation" r:id="rId7" imgW="266400" imgH="177480" progId="Equation.DSMT4">
                  <p:embed/>
                </p:oleObj>
              </mc:Choice>
              <mc:Fallback>
                <p:oleObj name="Equation" r:id="rId7" imgW="266400" imgH="1774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81725" y="2181225"/>
                        <a:ext cx="600075" cy="4000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7" name="Object 2"/>
          <p:cNvGraphicFramePr>
            <a:graphicFrameLocks noChangeAspect="1"/>
          </p:cNvGraphicFramePr>
          <p:nvPr/>
        </p:nvGraphicFramePr>
        <p:xfrm>
          <a:off x="7148513" y="2562225"/>
          <a:ext cx="571500" cy="400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55" name="Equation" r:id="rId9" imgW="253800" imgH="177480" progId="Equation.DSMT4">
                  <p:embed/>
                </p:oleObj>
              </mc:Choice>
              <mc:Fallback>
                <p:oleObj name="Equation" r:id="rId9" imgW="253800" imgH="1774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48513" y="2562225"/>
                        <a:ext cx="571500" cy="4000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8" name="Object 2"/>
          <p:cNvGraphicFramePr>
            <a:graphicFrameLocks noChangeAspect="1"/>
          </p:cNvGraphicFramePr>
          <p:nvPr/>
        </p:nvGraphicFramePr>
        <p:xfrm>
          <a:off x="7172325" y="2190750"/>
          <a:ext cx="600075" cy="400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56" name="Equation" r:id="rId11" imgW="266400" imgH="177480" progId="Equation.DSMT4">
                  <p:embed/>
                </p:oleObj>
              </mc:Choice>
              <mc:Fallback>
                <p:oleObj name="Equation" r:id="rId11" imgW="266400" imgH="1774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72325" y="2190750"/>
                        <a:ext cx="600075" cy="4000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9" name="TextBox 68"/>
          <p:cNvSpPr txBox="1"/>
          <p:nvPr/>
        </p:nvSpPr>
        <p:spPr>
          <a:xfrm>
            <a:off x="4876800" y="3886200"/>
            <a:ext cx="2406428" cy="4154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100" dirty="0" smtClean="0">
                <a:solidFill>
                  <a:srgbClr val="FF0000"/>
                </a:solidFill>
              </a:rPr>
              <a:t>P(</a:t>
            </a:r>
            <a:r>
              <a:rPr lang="en-CA" sz="2100" b="1" dirty="0" smtClean="0">
                <a:solidFill>
                  <a:srgbClr val="00B050"/>
                </a:solidFill>
              </a:rPr>
              <a:t>Green</a:t>
            </a:r>
            <a:r>
              <a:rPr lang="en-CA" sz="2100" dirty="0" smtClean="0">
                <a:solidFill>
                  <a:srgbClr val="FF0000"/>
                </a:solidFill>
              </a:rPr>
              <a:t>, </a:t>
            </a:r>
            <a:r>
              <a:rPr lang="en-CA" sz="2100" b="1" dirty="0" smtClean="0">
                <a:solidFill>
                  <a:srgbClr val="00B050"/>
                </a:solidFill>
              </a:rPr>
              <a:t>Green</a:t>
            </a:r>
            <a:r>
              <a:rPr lang="en-CA" sz="2100" dirty="0" smtClean="0">
                <a:solidFill>
                  <a:srgbClr val="FF0000"/>
                </a:solidFill>
              </a:rPr>
              <a:t>)</a:t>
            </a:r>
            <a:endParaRPr lang="en-CA" sz="2100" dirty="0">
              <a:solidFill>
                <a:srgbClr val="FF0000"/>
              </a:solidFill>
            </a:endParaRPr>
          </a:p>
        </p:txBody>
      </p:sp>
      <p:graphicFrame>
        <p:nvGraphicFramePr>
          <p:cNvPr id="70" name="Object 6"/>
          <p:cNvGraphicFramePr>
            <a:graphicFrameLocks noChangeAspect="1"/>
          </p:cNvGraphicFramePr>
          <p:nvPr/>
        </p:nvGraphicFramePr>
        <p:xfrm>
          <a:off x="3514725" y="4038600"/>
          <a:ext cx="371475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57" name="Equation" r:id="rId13" imgW="164880" imgH="203040" progId="Equation.DSMT4">
                  <p:embed/>
                </p:oleObj>
              </mc:Choice>
              <mc:Fallback>
                <p:oleObj name="Equation" r:id="rId13" imgW="164880" imgH="20304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14725" y="4038600"/>
                        <a:ext cx="371475" cy="457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71" name="Straight Connector 70"/>
          <p:cNvCxnSpPr>
            <a:endCxn id="36" idx="0"/>
          </p:cNvCxnSpPr>
          <p:nvPr/>
        </p:nvCxnSpPr>
        <p:spPr>
          <a:xfrm>
            <a:off x="2975682" y="4114800"/>
            <a:ext cx="1326601" cy="609600"/>
          </a:xfrm>
          <a:prstGeom prst="line">
            <a:avLst/>
          </a:prstGeom>
          <a:ln w="76200">
            <a:solidFill>
              <a:srgbClr val="FFFF00">
                <a:alpha val="74000"/>
              </a:srgbClr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72" name="Object 6"/>
          <p:cNvGraphicFramePr>
            <a:graphicFrameLocks noChangeAspect="1"/>
          </p:cNvGraphicFramePr>
          <p:nvPr/>
        </p:nvGraphicFramePr>
        <p:xfrm>
          <a:off x="4800600" y="5029200"/>
          <a:ext cx="371475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58" name="Equation" r:id="rId15" imgW="164880" imgH="203040" progId="Equation.DSMT4">
                  <p:embed/>
                </p:oleObj>
              </mc:Choice>
              <mc:Fallback>
                <p:oleObj name="Equation" r:id="rId15" imgW="164880" imgH="20304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00600" y="5029200"/>
                        <a:ext cx="371475" cy="457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73" name="Straight Connector 72"/>
          <p:cNvCxnSpPr>
            <a:endCxn id="58" idx="0"/>
          </p:cNvCxnSpPr>
          <p:nvPr/>
        </p:nvCxnSpPr>
        <p:spPr>
          <a:xfrm>
            <a:off x="4495800" y="5105400"/>
            <a:ext cx="650718" cy="762000"/>
          </a:xfrm>
          <a:prstGeom prst="line">
            <a:avLst/>
          </a:prstGeom>
          <a:ln w="76200">
            <a:solidFill>
              <a:srgbClr val="FFFF00">
                <a:alpha val="60000"/>
              </a:srgbClr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74" name="Object 6"/>
          <p:cNvGraphicFramePr>
            <a:graphicFrameLocks noChangeAspect="1"/>
          </p:cNvGraphicFramePr>
          <p:nvPr/>
        </p:nvGraphicFramePr>
        <p:xfrm>
          <a:off x="7143750" y="3686175"/>
          <a:ext cx="857250" cy="885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59" name="Equation" r:id="rId17" imgW="380880" imgH="393480" progId="Equation.DSMT4">
                  <p:embed/>
                </p:oleObj>
              </mc:Choice>
              <mc:Fallback>
                <p:oleObj name="Equation" r:id="rId17" imgW="380880" imgH="393480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43750" y="3686175"/>
                        <a:ext cx="857250" cy="8858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5" name="Object 6"/>
          <p:cNvGraphicFramePr>
            <a:graphicFrameLocks noChangeAspect="1"/>
          </p:cNvGraphicFramePr>
          <p:nvPr/>
        </p:nvGraphicFramePr>
        <p:xfrm>
          <a:off x="8148638" y="3686175"/>
          <a:ext cx="314325" cy="885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60" name="Equation" r:id="rId19" imgW="139680" imgH="393480" progId="Equation.DSMT4">
                  <p:embed/>
                </p:oleObj>
              </mc:Choice>
              <mc:Fallback>
                <p:oleObj name="Equation" r:id="rId19" imgW="139680" imgH="39348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148638" y="3686175"/>
                        <a:ext cx="314325" cy="8858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6" name="Object 6"/>
          <p:cNvGraphicFramePr>
            <a:graphicFrameLocks noChangeAspect="1"/>
          </p:cNvGraphicFramePr>
          <p:nvPr/>
        </p:nvGraphicFramePr>
        <p:xfrm>
          <a:off x="7172325" y="4524375"/>
          <a:ext cx="600075" cy="885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61" name="Equation" r:id="rId21" imgW="266400" imgH="393480" progId="Equation.DSMT4">
                  <p:embed/>
                </p:oleObj>
              </mc:Choice>
              <mc:Fallback>
                <p:oleObj name="Equation" r:id="rId21" imgW="266400" imgH="39348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72325" y="4524375"/>
                        <a:ext cx="600075" cy="8858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7" name="TextBox 76"/>
          <p:cNvSpPr txBox="1"/>
          <p:nvPr/>
        </p:nvSpPr>
        <p:spPr>
          <a:xfrm>
            <a:off x="5711991" y="5410200"/>
            <a:ext cx="3403496" cy="1384995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CA" sz="2100" dirty="0" smtClean="0">
                <a:solidFill>
                  <a:srgbClr val="FF0000"/>
                </a:solidFill>
              </a:rPr>
              <a:t>1 out of every 5 attempts</a:t>
            </a:r>
            <a:br>
              <a:rPr lang="en-CA" sz="2100" dirty="0" smtClean="0">
                <a:solidFill>
                  <a:srgbClr val="FF0000"/>
                </a:solidFill>
              </a:rPr>
            </a:br>
            <a:r>
              <a:rPr lang="en-CA" sz="2100" dirty="0" smtClean="0">
                <a:solidFill>
                  <a:srgbClr val="FF0000"/>
                </a:solidFill>
              </a:rPr>
              <a:t>will yield a green marble</a:t>
            </a:r>
            <a:br>
              <a:rPr lang="en-CA" sz="2100" dirty="0" smtClean="0">
                <a:solidFill>
                  <a:srgbClr val="FF0000"/>
                </a:solidFill>
              </a:rPr>
            </a:br>
            <a:r>
              <a:rPr lang="en-CA" sz="2100" dirty="0" smtClean="0">
                <a:solidFill>
                  <a:srgbClr val="FF0000"/>
                </a:solidFill>
              </a:rPr>
              <a:t>followed by another green</a:t>
            </a:r>
            <a:br>
              <a:rPr lang="en-CA" sz="2100" dirty="0" smtClean="0">
                <a:solidFill>
                  <a:srgbClr val="FF0000"/>
                </a:solidFill>
              </a:rPr>
            </a:br>
            <a:r>
              <a:rPr lang="en-CA" sz="2100" dirty="0" smtClean="0">
                <a:solidFill>
                  <a:srgbClr val="FF0000"/>
                </a:solidFill>
              </a:rPr>
              <a:t> marble</a:t>
            </a:r>
            <a:endParaRPr lang="en-CA" sz="21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0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8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6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9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4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3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5" dur="2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6" presetID="35" presetClass="emph" presetSubtype="0" repeatCount="5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97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2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3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5" dur="20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6" presetID="35" presetClass="emph" presetSubtype="0" repeatCount="5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07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2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7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2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7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/>
      <p:bldP spid="35" grpId="0"/>
      <p:bldP spid="36" grpId="0"/>
      <p:bldP spid="42" grpId="0"/>
      <p:bldP spid="54" grpId="0"/>
      <p:bldP spid="58" grpId="0"/>
      <p:bldP spid="60" grpId="0"/>
      <p:bldP spid="62" grpId="0"/>
      <p:bldP spid="69" grpId="0"/>
      <p:bldP spid="7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4800" y="152400"/>
            <a:ext cx="8458200" cy="1676400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CA" dirty="0" smtClean="0"/>
              <a:t>Practice: Andy and Betty will each take a marble from Jars A and B respectively.  </a:t>
            </a:r>
          </a:p>
          <a:p>
            <a:pPr>
              <a:buNone/>
            </a:pPr>
            <a:r>
              <a:rPr lang="en-CA" dirty="0" smtClean="0"/>
              <a:t>a) What is the sample space of this event?  </a:t>
            </a:r>
          </a:p>
          <a:p>
            <a:pPr>
              <a:buNone/>
            </a:pPr>
            <a:r>
              <a:rPr lang="en-CA" dirty="0" smtClean="0"/>
              <a:t>b) What is the probability of P(Red, Blue)?</a:t>
            </a:r>
            <a:endParaRPr lang="en-CA" dirty="0"/>
          </a:p>
        </p:txBody>
      </p:sp>
      <p:pic>
        <p:nvPicPr>
          <p:cNvPr id="4" name="Picture 41" descr="jar.jpg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04800" y="2133600"/>
            <a:ext cx="2122487" cy="1624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Oval 4"/>
          <p:cNvSpPr/>
          <p:nvPr/>
        </p:nvSpPr>
        <p:spPr>
          <a:xfrm>
            <a:off x="681037" y="2570163"/>
            <a:ext cx="215900" cy="2159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6" name="Oval 5"/>
          <p:cNvSpPr/>
          <p:nvPr/>
        </p:nvSpPr>
        <p:spPr>
          <a:xfrm>
            <a:off x="819150" y="2886075"/>
            <a:ext cx="215900" cy="2159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7" name="Oval 6"/>
          <p:cNvSpPr/>
          <p:nvPr/>
        </p:nvSpPr>
        <p:spPr>
          <a:xfrm>
            <a:off x="712787" y="3216275"/>
            <a:ext cx="215900" cy="2159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11" name="Oval 10"/>
          <p:cNvSpPr/>
          <p:nvPr/>
        </p:nvSpPr>
        <p:spPr>
          <a:xfrm>
            <a:off x="1963737" y="2501900"/>
            <a:ext cx="215900" cy="215900"/>
          </a:xfrm>
          <a:prstGeom prst="ellips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12" name="Oval 11"/>
          <p:cNvSpPr/>
          <p:nvPr/>
        </p:nvSpPr>
        <p:spPr>
          <a:xfrm>
            <a:off x="1801812" y="2817813"/>
            <a:ext cx="215900" cy="215900"/>
          </a:xfrm>
          <a:prstGeom prst="ellips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13" name="Oval 12"/>
          <p:cNvSpPr/>
          <p:nvPr/>
        </p:nvSpPr>
        <p:spPr>
          <a:xfrm>
            <a:off x="1627187" y="3148013"/>
            <a:ext cx="215900" cy="215900"/>
          </a:xfrm>
          <a:prstGeom prst="ellips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14" name="Oval 13"/>
          <p:cNvSpPr/>
          <p:nvPr/>
        </p:nvSpPr>
        <p:spPr>
          <a:xfrm>
            <a:off x="2024062" y="3108325"/>
            <a:ext cx="215900" cy="215900"/>
          </a:xfrm>
          <a:prstGeom prst="ellips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pic>
        <p:nvPicPr>
          <p:cNvPr id="15" name="Picture 41" descr="jar.jpg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438400" y="2133600"/>
            <a:ext cx="2122487" cy="1624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" name="Oval 15"/>
          <p:cNvSpPr/>
          <p:nvPr/>
        </p:nvSpPr>
        <p:spPr>
          <a:xfrm>
            <a:off x="2814637" y="2570163"/>
            <a:ext cx="215900" cy="2159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19" name="Oval 18"/>
          <p:cNvSpPr/>
          <p:nvPr/>
        </p:nvSpPr>
        <p:spPr>
          <a:xfrm>
            <a:off x="3298825" y="3163888"/>
            <a:ext cx="215900" cy="215900"/>
          </a:xfrm>
          <a:prstGeom prst="ellipse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20" name="Oval 19"/>
          <p:cNvSpPr/>
          <p:nvPr/>
        </p:nvSpPr>
        <p:spPr>
          <a:xfrm>
            <a:off x="3259137" y="2851150"/>
            <a:ext cx="215900" cy="215900"/>
          </a:xfrm>
          <a:prstGeom prst="ellipse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21" name="Oval 20"/>
          <p:cNvSpPr/>
          <p:nvPr/>
        </p:nvSpPr>
        <p:spPr>
          <a:xfrm>
            <a:off x="3630612" y="2540000"/>
            <a:ext cx="215900" cy="215900"/>
          </a:xfrm>
          <a:prstGeom prst="ellips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22" name="Oval 21"/>
          <p:cNvSpPr/>
          <p:nvPr/>
        </p:nvSpPr>
        <p:spPr>
          <a:xfrm>
            <a:off x="4097337" y="2501900"/>
            <a:ext cx="215900" cy="215900"/>
          </a:xfrm>
          <a:prstGeom prst="ellips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23" name="Oval 22"/>
          <p:cNvSpPr/>
          <p:nvPr/>
        </p:nvSpPr>
        <p:spPr>
          <a:xfrm>
            <a:off x="3935412" y="2817813"/>
            <a:ext cx="215900" cy="215900"/>
          </a:xfrm>
          <a:prstGeom prst="ellips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24" name="Oval 23"/>
          <p:cNvSpPr/>
          <p:nvPr/>
        </p:nvSpPr>
        <p:spPr>
          <a:xfrm>
            <a:off x="3760787" y="3148013"/>
            <a:ext cx="215900" cy="215900"/>
          </a:xfrm>
          <a:prstGeom prst="ellips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25" name="Oval 24"/>
          <p:cNvSpPr/>
          <p:nvPr/>
        </p:nvSpPr>
        <p:spPr>
          <a:xfrm>
            <a:off x="4157662" y="3108325"/>
            <a:ext cx="215900" cy="215900"/>
          </a:xfrm>
          <a:prstGeom prst="ellips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26" name="Oval 25"/>
          <p:cNvSpPr/>
          <p:nvPr/>
        </p:nvSpPr>
        <p:spPr>
          <a:xfrm>
            <a:off x="2895600" y="3003550"/>
            <a:ext cx="215900" cy="215900"/>
          </a:xfrm>
          <a:prstGeom prst="ellipse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27" name="Oval 26"/>
          <p:cNvSpPr/>
          <p:nvPr/>
        </p:nvSpPr>
        <p:spPr>
          <a:xfrm>
            <a:off x="2971800" y="3289300"/>
            <a:ext cx="215900" cy="215900"/>
          </a:xfrm>
          <a:prstGeom prst="ellipse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28" name="Oval 27"/>
          <p:cNvSpPr/>
          <p:nvPr/>
        </p:nvSpPr>
        <p:spPr>
          <a:xfrm>
            <a:off x="1231900" y="2667000"/>
            <a:ext cx="215900" cy="2159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29" name="Oval 28"/>
          <p:cNvSpPr/>
          <p:nvPr/>
        </p:nvSpPr>
        <p:spPr>
          <a:xfrm>
            <a:off x="1125537" y="2997200"/>
            <a:ext cx="215900" cy="2159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30" name="TextBox 29"/>
          <p:cNvSpPr txBox="1"/>
          <p:nvPr/>
        </p:nvSpPr>
        <p:spPr>
          <a:xfrm>
            <a:off x="990600" y="1828800"/>
            <a:ext cx="906017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200" dirty="0" smtClean="0"/>
              <a:t>Jar A</a:t>
            </a:r>
            <a:endParaRPr lang="en-CA" sz="2200" dirty="0"/>
          </a:p>
        </p:txBody>
      </p:sp>
      <p:sp>
        <p:nvSpPr>
          <p:cNvPr id="31" name="TextBox 30"/>
          <p:cNvSpPr txBox="1"/>
          <p:nvPr/>
        </p:nvSpPr>
        <p:spPr>
          <a:xfrm>
            <a:off x="3048000" y="1828800"/>
            <a:ext cx="906017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200" dirty="0" smtClean="0"/>
              <a:t>Jar B</a:t>
            </a:r>
            <a:endParaRPr lang="en-CA" sz="2200" dirty="0"/>
          </a:p>
        </p:txBody>
      </p:sp>
      <p:sp>
        <p:nvSpPr>
          <p:cNvPr id="32" name="TextBox 31"/>
          <p:cNvSpPr txBox="1"/>
          <p:nvPr/>
        </p:nvSpPr>
        <p:spPr>
          <a:xfrm>
            <a:off x="2209800" y="3733800"/>
            <a:ext cx="906017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200" dirty="0" smtClean="0"/>
              <a:t>Jar A</a:t>
            </a:r>
            <a:endParaRPr lang="en-CA" sz="2200" dirty="0"/>
          </a:p>
        </p:txBody>
      </p:sp>
      <p:cxnSp>
        <p:nvCxnSpPr>
          <p:cNvPr id="33" name="Straight Connector 32"/>
          <p:cNvCxnSpPr>
            <a:endCxn id="35" idx="0"/>
          </p:cNvCxnSpPr>
          <p:nvPr/>
        </p:nvCxnSpPr>
        <p:spPr>
          <a:xfrm flipH="1">
            <a:off x="1367719" y="4163903"/>
            <a:ext cx="1196678" cy="543551"/>
          </a:xfrm>
          <a:prstGeom prst="line">
            <a:avLst/>
          </a:prstGeom>
          <a:ln w="38100"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>
            <a:stCxn id="36" idx="0"/>
          </p:cNvCxnSpPr>
          <p:nvPr/>
        </p:nvCxnSpPr>
        <p:spPr>
          <a:xfrm flipH="1" flipV="1">
            <a:off x="2895600" y="4114800"/>
            <a:ext cx="1406683" cy="609600"/>
          </a:xfrm>
          <a:prstGeom prst="line">
            <a:avLst/>
          </a:prstGeom>
          <a:ln w="38100">
            <a:solidFill>
              <a:srgbClr val="00B050"/>
            </a:solidFill>
            <a:headEnd type="stealth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TextBox 34"/>
          <p:cNvSpPr txBox="1"/>
          <p:nvPr/>
        </p:nvSpPr>
        <p:spPr>
          <a:xfrm>
            <a:off x="982837" y="4707454"/>
            <a:ext cx="769763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200" dirty="0" smtClean="0"/>
              <a:t>Red </a:t>
            </a:r>
            <a:endParaRPr lang="en-CA" sz="2200" dirty="0"/>
          </a:p>
        </p:txBody>
      </p:sp>
      <p:sp>
        <p:nvSpPr>
          <p:cNvPr id="36" name="TextBox 35"/>
          <p:cNvSpPr txBox="1"/>
          <p:nvPr/>
        </p:nvSpPr>
        <p:spPr>
          <a:xfrm>
            <a:off x="3810000" y="4724400"/>
            <a:ext cx="984565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200" dirty="0" smtClean="0"/>
              <a:t>Green</a:t>
            </a:r>
            <a:endParaRPr lang="en-CA" sz="2200" dirty="0"/>
          </a:p>
        </p:txBody>
      </p:sp>
      <p:cxnSp>
        <p:nvCxnSpPr>
          <p:cNvPr id="37" name="Straight Connector 36"/>
          <p:cNvCxnSpPr>
            <a:endCxn id="42" idx="0"/>
          </p:cNvCxnSpPr>
          <p:nvPr/>
        </p:nvCxnSpPr>
        <p:spPr>
          <a:xfrm>
            <a:off x="1487324" y="5079987"/>
            <a:ext cx="687394" cy="762000"/>
          </a:xfrm>
          <a:prstGeom prst="line">
            <a:avLst/>
          </a:prstGeom>
          <a:ln w="38100">
            <a:solidFill>
              <a:srgbClr val="00B05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>
            <a:endCxn id="41" idx="0"/>
          </p:cNvCxnSpPr>
          <p:nvPr/>
        </p:nvCxnSpPr>
        <p:spPr>
          <a:xfrm flipH="1">
            <a:off x="562619" y="5079987"/>
            <a:ext cx="803358" cy="788313"/>
          </a:xfrm>
          <a:prstGeom prst="line">
            <a:avLst/>
          </a:prstGeom>
          <a:ln w="38100"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TextBox 40"/>
          <p:cNvSpPr txBox="1"/>
          <p:nvPr/>
        </p:nvSpPr>
        <p:spPr>
          <a:xfrm>
            <a:off x="217011" y="5868300"/>
            <a:ext cx="691215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200" dirty="0" smtClean="0"/>
              <a:t>Red</a:t>
            </a:r>
            <a:endParaRPr lang="en-CA" sz="2200" dirty="0"/>
          </a:p>
        </p:txBody>
      </p:sp>
      <p:sp>
        <p:nvSpPr>
          <p:cNvPr id="42" name="TextBox 41"/>
          <p:cNvSpPr txBox="1"/>
          <p:nvPr/>
        </p:nvSpPr>
        <p:spPr>
          <a:xfrm>
            <a:off x="1682435" y="5841987"/>
            <a:ext cx="984565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200" dirty="0" smtClean="0"/>
              <a:t>Green</a:t>
            </a:r>
            <a:endParaRPr lang="en-CA" sz="2200" dirty="0"/>
          </a:p>
        </p:txBody>
      </p:sp>
      <p:cxnSp>
        <p:nvCxnSpPr>
          <p:cNvPr id="50" name="Straight Connector 49"/>
          <p:cNvCxnSpPr/>
          <p:nvPr/>
        </p:nvCxnSpPr>
        <p:spPr>
          <a:xfrm>
            <a:off x="1371600" y="5105400"/>
            <a:ext cx="0" cy="762000"/>
          </a:xfrm>
          <a:prstGeom prst="line">
            <a:avLst/>
          </a:prstGeom>
          <a:ln w="38100">
            <a:solidFill>
              <a:srgbClr val="0070C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TextBox 53"/>
          <p:cNvSpPr txBox="1"/>
          <p:nvPr/>
        </p:nvSpPr>
        <p:spPr>
          <a:xfrm>
            <a:off x="914400" y="5867400"/>
            <a:ext cx="790601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200" dirty="0" smtClean="0"/>
              <a:t>Blue</a:t>
            </a:r>
            <a:endParaRPr lang="en-CA" sz="2200" dirty="0"/>
          </a:p>
        </p:txBody>
      </p:sp>
      <p:cxnSp>
        <p:nvCxnSpPr>
          <p:cNvPr id="55" name="Straight Connector 54"/>
          <p:cNvCxnSpPr>
            <a:endCxn id="58" idx="0"/>
          </p:cNvCxnSpPr>
          <p:nvPr/>
        </p:nvCxnSpPr>
        <p:spPr>
          <a:xfrm>
            <a:off x="4459124" y="5105400"/>
            <a:ext cx="687394" cy="762000"/>
          </a:xfrm>
          <a:prstGeom prst="line">
            <a:avLst/>
          </a:prstGeom>
          <a:ln w="38100">
            <a:solidFill>
              <a:srgbClr val="00B05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/>
          <p:cNvCxnSpPr>
            <a:endCxn id="57" idx="0"/>
          </p:cNvCxnSpPr>
          <p:nvPr/>
        </p:nvCxnSpPr>
        <p:spPr>
          <a:xfrm flipH="1">
            <a:off x="3534419" y="5105400"/>
            <a:ext cx="803358" cy="788313"/>
          </a:xfrm>
          <a:prstGeom prst="line">
            <a:avLst/>
          </a:prstGeom>
          <a:ln w="38100"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TextBox 56"/>
          <p:cNvSpPr txBox="1"/>
          <p:nvPr/>
        </p:nvSpPr>
        <p:spPr>
          <a:xfrm>
            <a:off x="3188811" y="5893713"/>
            <a:ext cx="691215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200" dirty="0" smtClean="0"/>
              <a:t>Red</a:t>
            </a:r>
            <a:endParaRPr lang="en-CA" sz="2200" dirty="0"/>
          </a:p>
        </p:txBody>
      </p:sp>
      <p:sp>
        <p:nvSpPr>
          <p:cNvPr id="58" name="TextBox 57"/>
          <p:cNvSpPr txBox="1"/>
          <p:nvPr/>
        </p:nvSpPr>
        <p:spPr>
          <a:xfrm>
            <a:off x="4654235" y="5867400"/>
            <a:ext cx="984565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200" dirty="0" smtClean="0"/>
              <a:t>Green</a:t>
            </a:r>
            <a:endParaRPr lang="en-CA" sz="2200" dirty="0"/>
          </a:p>
        </p:txBody>
      </p:sp>
      <p:cxnSp>
        <p:nvCxnSpPr>
          <p:cNvPr id="59" name="Straight Connector 58"/>
          <p:cNvCxnSpPr/>
          <p:nvPr/>
        </p:nvCxnSpPr>
        <p:spPr>
          <a:xfrm>
            <a:off x="4343400" y="5130813"/>
            <a:ext cx="0" cy="762000"/>
          </a:xfrm>
          <a:prstGeom prst="line">
            <a:avLst/>
          </a:prstGeom>
          <a:ln w="38100">
            <a:solidFill>
              <a:srgbClr val="0070C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TextBox 59"/>
          <p:cNvSpPr txBox="1"/>
          <p:nvPr/>
        </p:nvSpPr>
        <p:spPr>
          <a:xfrm>
            <a:off x="3886200" y="5892813"/>
            <a:ext cx="790601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200" dirty="0" smtClean="0"/>
              <a:t>Blue</a:t>
            </a:r>
            <a:endParaRPr lang="en-CA" sz="2200" dirty="0"/>
          </a:p>
        </p:txBody>
      </p:sp>
      <p:sp>
        <p:nvSpPr>
          <p:cNvPr id="62" name="TextBox 61"/>
          <p:cNvSpPr txBox="1"/>
          <p:nvPr/>
        </p:nvSpPr>
        <p:spPr>
          <a:xfrm>
            <a:off x="5943600" y="1752600"/>
            <a:ext cx="1994457" cy="4154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100" dirty="0" smtClean="0">
                <a:solidFill>
                  <a:srgbClr val="FF0000"/>
                </a:solidFill>
              </a:rPr>
              <a:t>Sample Space:</a:t>
            </a:r>
            <a:endParaRPr lang="en-CA" sz="2100" dirty="0">
              <a:solidFill>
                <a:srgbClr val="FF0000"/>
              </a:solidFill>
            </a:endParaRPr>
          </a:p>
        </p:txBody>
      </p:sp>
      <p:graphicFrame>
        <p:nvGraphicFramePr>
          <p:cNvPr id="5124" name="Object 2"/>
          <p:cNvGraphicFramePr>
            <a:graphicFrameLocks noChangeAspect="1"/>
          </p:cNvGraphicFramePr>
          <p:nvPr/>
        </p:nvGraphicFramePr>
        <p:xfrm>
          <a:off x="5562600" y="2171700"/>
          <a:ext cx="542925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39" name="Equation" r:id="rId5" imgW="241200" imgH="152280" progId="Equation.DSMT4">
                  <p:embed/>
                </p:oleObj>
              </mc:Choice>
              <mc:Fallback>
                <p:oleObj name="Equation" r:id="rId5" imgW="241200" imgH="15228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62600" y="2171700"/>
                        <a:ext cx="542925" cy="342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4" name="Object 2"/>
          <p:cNvGraphicFramePr>
            <a:graphicFrameLocks noChangeAspect="1"/>
          </p:cNvGraphicFramePr>
          <p:nvPr/>
        </p:nvGraphicFramePr>
        <p:xfrm>
          <a:off x="5553075" y="2552700"/>
          <a:ext cx="542925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40" name="Equation" r:id="rId7" imgW="241200" imgH="152280" progId="Equation.DSMT4">
                  <p:embed/>
                </p:oleObj>
              </mc:Choice>
              <mc:Fallback>
                <p:oleObj name="Equation" r:id="rId7" imgW="241200" imgH="1522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53075" y="2552700"/>
                        <a:ext cx="542925" cy="342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5" name="Object 2"/>
          <p:cNvGraphicFramePr>
            <a:graphicFrameLocks noChangeAspect="1"/>
          </p:cNvGraphicFramePr>
          <p:nvPr/>
        </p:nvGraphicFramePr>
        <p:xfrm>
          <a:off x="6181725" y="2181225"/>
          <a:ext cx="600075" cy="400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41" name="Equation" r:id="rId9" imgW="266400" imgH="177480" progId="Equation.DSMT4">
                  <p:embed/>
                </p:oleObj>
              </mc:Choice>
              <mc:Fallback>
                <p:oleObj name="Equation" r:id="rId9" imgW="266400" imgH="1774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81725" y="2181225"/>
                        <a:ext cx="600075" cy="4000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6" name="Object 2"/>
          <p:cNvGraphicFramePr>
            <a:graphicFrameLocks noChangeAspect="1"/>
          </p:cNvGraphicFramePr>
          <p:nvPr/>
        </p:nvGraphicFramePr>
        <p:xfrm>
          <a:off x="7158038" y="2181225"/>
          <a:ext cx="571500" cy="400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42" name="Equation" r:id="rId11" imgW="253800" imgH="177480" progId="Equation.DSMT4">
                  <p:embed/>
                </p:oleObj>
              </mc:Choice>
              <mc:Fallback>
                <p:oleObj name="Equation" r:id="rId11" imgW="253800" imgH="1774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58038" y="2181225"/>
                        <a:ext cx="571500" cy="4000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7" name="Object 2"/>
          <p:cNvGraphicFramePr>
            <a:graphicFrameLocks noChangeAspect="1"/>
          </p:cNvGraphicFramePr>
          <p:nvPr/>
        </p:nvGraphicFramePr>
        <p:xfrm>
          <a:off x="7148513" y="2562225"/>
          <a:ext cx="571500" cy="400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43" name="Equation" r:id="rId13" imgW="253800" imgH="177480" progId="Equation.DSMT4">
                  <p:embed/>
                </p:oleObj>
              </mc:Choice>
              <mc:Fallback>
                <p:oleObj name="Equation" r:id="rId13" imgW="253800" imgH="1774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48513" y="2562225"/>
                        <a:ext cx="571500" cy="4000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8" name="Object 2"/>
          <p:cNvGraphicFramePr>
            <a:graphicFrameLocks noChangeAspect="1"/>
          </p:cNvGraphicFramePr>
          <p:nvPr/>
        </p:nvGraphicFramePr>
        <p:xfrm>
          <a:off x="7934325" y="2190750"/>
          <a:ext cx="600075" cy="400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44" name="Equation" r:id="rId15" imgW="266400" imgH="177480" progId="Equation.DSMT4">
                  <p:embed/>
                </p:oleObj>
              </mc:Choice>
              <mc:Fallback>
                <p:oleObj name="Equation" r:id="rId15" imgW="266400" imgH="1774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934325" y="2190750"/>
                        <a:ext cx="600075" cy="4000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9" name="TextBox 68"/>
          <p:cNvSpPr txBox="1"/>
          <p:nvPr/>
        </p:nvSpPr>
        <p:spPr>
          <a:xfrm>
            <a:off x="4648200" y="3886200"/>
            <a:ext cx="1755609" cy="4154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100" dirty="0" smtClean="0">
                <a:solidFill>
                  <a:srgbClr val="FF0000"/>
                </a:solidFill>
              </a:rPr>
              <a:t>P(Red, Blue)</a:t>
            </a:r>
            <a:endParaRPr lang="en-CA" sz="2100" dirty="0">
              <a:solidFill>
                <a:srgbClr val="FF0000"/>
              </a:solidFill>
            </a:endParaRPr>
          </a:p>
        </p:txBody>
      </p:sp>
      <p:graphicFrame>
        <p:nvGraphicFramePr>
          <p:cNvPr id="70" name="Object 6"/>
          <p:cNvGraphicFramePr>
            <a:graphicFrameLocks noChangeAspect="1"/>
          </p:cNvGraphicFramePr>
          <p:nvPr/>
        </p:nvGraphicFramePr>
        <p:xfrm>
          <a:off x="1676400" y="3962400"/>
          <a:ext cx="371475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45" name="Equation" r:id="rId17" imgW="164880" imgH="203040" progId="Equation.DSMT4">
                  <p:embed/>
                </p:oleObj>
              </mc:Choice>
              <mc:Fallback>
                <p:oleObj name="Equation" r:id="rId17" imgW="164880" imgH="20304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3962400"/>
                        <a:ext cx="371475" cy="457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71" name="Straight Connector 70"/>
          <p:cNvCxnSpPr/>
          <p:nvPr/>
        </p:nvCxnSpPr>
        <p:spPr>
          <a:xfrm flipH="1">
            <a:off x="1295400" y="4191000"/>
            <a:ext cx="1146881" cy="516454"/>
          </a:xfrm>
          <a:prstGeom prst="line">
            <a:avLst/>
          </a:prstGeom>
          <a:ln w="76200">
            <a:solidFill>
              <a:srgbClr val="FFFF00">
                <a:alpha val="74000"/>
              </a:srgbClr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72" name="Object 6"/>
          <p:cNvGraphicFramePr>
            <a:graphicFrameLocks noChangeAspect="1"/>
          </p:cNvGraphicFramePr>
          <p:nvPr/>
        </p:nvGraphicFramePr>
        <p:xfrm>
          <a:off x="1371600" y="5334000"/>
          <a:ext cx="428625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46" name="Equation" r:id="rId19" imgW="190440" imgH="203040" progId="Equation.DSMT4">
                  <p:embed/>
                </p:oleObj>
              </mc:Choice>
              <mc:Fallback>
                <p:oleObj name="Equation" r:id="rId19" imgW="190440" imgH="20304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1600" y="5334000"/>
                        <a:ext cx="428625" cy="457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73" name="Straight Connector 72"/>
          <p:cNvCxnSpPr/>
          <p:nvPr/>
        </p:nvCxnSpPr>
        <p:spPr>
          <a:xfrm>
            <a:off x="1371600" y="5105400"/>
            <a:ext cx="0" cy="914400"/>
          </a:xfrm>
          <a:prstGeom prst="line">
            <a:avLst/>
          </a:prstGeom>
          <a:ln w="76200">
            <a:solidFill>
              <a:srgbClr val="FFFF00">
                <a:alpha val="60000"/>
              </a:srgbClr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74" name="Object 6"/>
          <p:cNvGraphicFramePr>
            <a:graphicFrameLocks noChangeAspect="1"/>
          </p:cNvGraphicFramePr>
          <p:nvPr/>
        </p:nvGraphicFramePr>
        <p:xfrm>
          <a:off x="6305550" y="3686175"/>
          <a:ext cx="857250" cy="885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47" name="Equation" r:id="rId21" imgW="380880" imgH="393480" progId="Equation.DSMT4">
                  <p:embed/>
                </p:oleObj>
              </mc:Choice>
              <mc:Fallback>
                <p:oleObj name="Equation" r:id="rId21" imgW="380880" imgH="393480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05550" y="3686175"/>
                        <a:ext cx="857250" cy="8858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5" name="Object 6"/>
          <p:cNvGraphicFramePr>
            <a:graphicFrameLocks noChangeAspect="1"/>
          </p:cNvGraphicFramePr>
          <p:nvPr/>
        </p:nvGraphicFramePr>
        <p:xfrm>
          <a:off x="7239000" y="3686175"/>
          <a:ext cx="457200" cy="885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48" name="Equation" r:id="rId23" imgW="203040" imgH="393480" progId="Equation.DSMT4">
                  <p:embed/>
                </p:oleObj>
              </mc:Choice>
              <mc:Fallback>
                <p:oleObj name="Equation" r:id="rId23" imgW="203040" imgH="39348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39000" y="3686175"/>
                        <a:ext cx="457200" cy="8858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6" name="Object 6"/>
          <p:cNvGraphicFramePr>
            <a:graphicFrameLocks noChangeAspect="1"/>
          </p:cNvGraphicFramePr>
          <p:nvPr/>
        </p:nvGraphicFramePr>
        <p:xfrm>
          <a:off x="6334125" y="4524375"/>
          <a:ext cx="600075" cy="885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49" name="Equation" r:id="rId25" imgW="266400" imgH="393480" progId="Equation.DSMT4">
                  <p:embed/>
                </p:oleObj>
              </mc:Choice>
              <mc:Fallback>
                <p:oleObj name="Equation" r:id="rId25" imgW="266400" imgH="39348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34125" y="4524375"/>
                        <a:ext cx="600075" cy="8858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7" name="TextBox 76"/>
          <p:cNvSpPr txBox="1"/>
          <p:nvPr/>
        </p:nvSpPr>
        <p:spPr>
          <a:xfrm>
            <a:off x="5711991" y="5491371"/>
            <a:ext cx="3366627" cy="1061829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CA" sz="2100" dirty="0" smtClean="0">
                <a:solidFill>
                  <a:srgbClr val="FF0000"/>
                </a:solidFill>
              </a:rPr>
              <a:t>2 out of every 9 attempts</a:t>
            </a:r>
            <a:br>
              <a:rPr lang="en-CA" sz="2100" dirty="0" smtClean="0">
                <a:solidFill>
                  <a:srgbClr val="FF0000"/>
                </a:solidFill>
              </a:rPr>
            </a:br>
            <a:r>
              <a:rPr lang="en-CA" sz="2100" dirty="0" smtClean="0">
                <a:solidFill>
                  <a:srgbClr val="FF0000"/>
                </a:solidFill>
              </a:rPr>
              <a:t>will yield a red marble</a:t>
            </a:r>
            <a:br>
              <a:rPr lang="en-CA" sz="2100" dirty="0" smtClean="0">
                <a:solidFill>
                  <a:srgbClr val="FF0000"/>
                </a:solidFill>
              </a:rPr>
            </a:br>
            <a:r>
              <a:rPr lang="en-CA" sz="2100" dirty="0" smtClean="0">
                <a:solidFill>
                  <a:srgbClr val="FF0000"/>
                </a:solidFill>
              </a:rPr>
              <a:t>followed by a blue marble</a:t>
            </a:r>
            <a:endParaRPr lang="en-CA" sz="21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0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3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4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2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5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8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1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6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9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4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9" dur="500"/>
                                        <p:tgtEl>
                                          <p:spTgt spid="5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4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9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4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9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4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9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4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5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7" dur="2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8" presetID="35" presetClass="emph" presetSubtype="0" repeatCount="5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19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4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5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7" dur="20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8" presetID="35" presetClass="emph" presetSubtype="0" repeatCount="5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29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>
                      <p:stCondLst>
                        <p:cond delay="indefinite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4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9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>
                      <p:stCondLst>
                        <p:cond delay="indefinite"/>
                      </p:stCondLst>
                      <p:childTnLst>
                        <p:par>
                          <p:cTn id="141" fill="hold">
                            <p:stCondLst>
                              <p:cond delay="0"/>
                            </p:stCondLst>
                            <p:childTnLst>
                              <p:par>
                                <p:cTn id="14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4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>
                      <p:stCondLst>
                        <p:cond delay="indefinite"/>
                      </p:stCondLst>
                      <p:childTnLst>
                        <p:par>
                          <p:cTn id="146" fill="hold">
                            <p:stCondLst>
                              <p:cond delay="0"/>
                            </p:stCondLst>
                            <p:childTnLst>
                              <p:par>
                                <p:cTn id="14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9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/>
      <p:bldP spid="35" grpId="0"/>
      <p:bldP spid="36" grpId="0"/>
      <p:bldP spid="41" grpId="0"/>
      <p:bldP spid="42" grpId="0"/>
      <p:bldP spid="54" grpId="0"/>
      <p:bldP spid="57" grpId="0"/>
      <p:bldP spid="58" grpId="0"/>
      <p:bldP spid="60" grpId="0"/>
      <p:bldP spid="62" grpId="0"/>
      <p:bldP spid="69" grpId="0"/>
      <p:bldP spid="7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Homework: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CA" dirty="0" smtClean="0"/>
              <a:t>P432 #4 to 16</a:t>
            </a:r>
            <a:endParaRPr lang="en-C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" val="6cefca26cfd723173d4fc5f1a1f41ba8a745a"/>
  <p:tag name="ISPRING_SCORM_PASSING_SCORE" val="100.0000000000"/>
  <p:tag name="GENSWF_OUTPUT_FILE_NAME" val="m8pch63"/>
  <p:tag name="ISPRING_RESOURCE_PATHS_HASH_2" val="dacc3c95c084ccda15f101f654ce9980c5de77"/>
  <p:tag name="ISPRING_ULTRA_SCORM_COURSE_ID" val="94820E34-5145-4BC0-A9EE-3D702F131A4C"/>
  <p:tag name="ISPRING_SCORM_RATE_SLIDES" val="1"/>
  <p:tag name="ISPRING_SCORM_ENDPOINT" val="&lt;endpoint&gt;&lt;enable&gt;0&lt;/enable&gt;&lt;lrs&gt;http://&lt;/lrs&gt;&lt;auth&gt;0&lt;/auth&gt;&lt;login&gt;&lt;/login&gt;&lt;password&gt;&lt;/password&gt;&lt;key&gt;&lt;/key&gt;&lt;name&gt;&lt;/name&gt;&lt;email&gt;&lt;/email&gt;&lt;/endpoint&gt;&#10;"/>
  <p:tag name="ISPRINGONLINEFOLDERID" val="0"/>
  <p:tag name="ISPRINGONLINEFOLDERPATH" val="Content List"/>
  <p:tag name="ISPRINGCLOUDFOLDERID" val="0"/>
  <p:tag name="ISPRINGCLOUDFOLDERPATH" val="Content List"/>
  <p:tag name="ISPRING_PLAYERS_CUSTOMIZATION" val="UEsDBBQAAgAIALtVaUbO8+LqUwQAAA0QAAAdAAAAdW5pdmVyc2FsL2NvbW1vbl9tZXNzYWdlcy5sbmetV/9u2zYQ/r9A34EQUGADNrcd0KIYEgeyxNhCZMmV6DjZDwiMxNhEKDGVKLfZX3uaPdieZEdKbuykg6SkgG1YtO+74913H49HJ19ygbasrLgsjq23ozcWYkUqM16sj60lOf35g4UqRYuMClmwY6uQFjoZv3xxJGixrumawfeXLxA6yllVwWM11k/3z4hnx9ZikjjhfGEHl4kfTsNk4k2tsSPzW1rcIV+u5R/lD7+8//Dl7bv3Px69bi37AMVz2/cPoZBBevemB1BAotBPAA37SYAviDXWn8PswiXxvQBb4/bLMOtFhM+tsf7stFtGEQ5IEvueixMvToKQmFz4mGDXGl/KGm3oliEl0Zazz0htGFRS8ZKhSvDM/JBKWChq1uXMDee2FyQRjknkOcQLA2scy7K8+8nA0lptZAnuKpTxil4JlhmfwBnz+23JKnBNFXAKwUttOPxT5pQXo07Xkb3ygmlCwtCPExy4uxVrjIsMuSXVbgaiRHaMIwAoacXKJ9gmhmXGHNlCDEOYedOZD2+iQ5jx9UbAWw2NY4GhBgtWdFkBR3AE7IrjVRi5OmngClF0S6vqsyyzA37sF6oL2AucECjokD1wojF2wFBjDspRlixVXWBzHMf2FCeT8AKIDH0XDrEIz6DdzoZYXOIYWgTHXTaBfe5NbU143WI7/u/6K6WazuIO0TQFO52+LZd1BSs6pdAFptOqYV5i/HEJVfNs/xtd3ABCYk291nzLIIQy62YPaIqDXc2fj0vvt+TU9nzsJkAoN1wlxIiddkZBHgqpEBVC6g2AX5ptaZEydMVSWgPh7+BvGc/M33SxTSSfav4XoqqVlletKgUuvng1el5oHvFBTVe0LHr0+QOoA018vNm8rmCnSrH8VnXtYi8To+8SxXP3pbvufzfVpy7P3NED/0O3EzfCNPGg2ydc9rfAcBRp8YXTQ/S38oJTcLRo9A0E0CuuB/gMwhYgkOipGOeQ+YMQzqEiA+xXeBJ7ROeYXVVcdZ7ZplBNvb/NkRSGJMEUu+fJFbuW0P+C0W1zdIOEG+KMnuBsECH2JosDnW5RAgho3YwPEJLgOew/64G5nONdBht5PcjEStYiM3Im+I2RWKhNnbPHM8t1KXOzKmi166VG4U+eE0Wzuahxuhhw9sbYjpxZ4tiBg/W4q3tY9DQCLuuYfBInvj3R5kDqnKp0A+fKtayLrCdQM7G6+NQGsDalMaNluvn37396YjyIpFlF7eqvg0CgQ7Uu4a9gvwdSserPLhBiTw7tzEMfq3bC39n1HPiJB3T4LpM0bQ6tXOawNOr2C2xri2YTYjuzORAyNvyTdZl2jyn7CHM7OgNRMrOoNZ7T8gYUjUgpBqGYVGsCqmHe7y9ZtRK8YENsn3cm6A0Tb5HYrmtunNB8gqc3zVmawVydtldPAVfPvmDOzA5A8B7gsYyrgYDmjNnJCzR683zf5tvHR87Xp8pc3I9e793j/wNQSwMEFAACAAgAu1VpRiXfYoO9BAAAyxYAACcAAAB1bml2ZXJzYWwvZmxhc2hfcHVibGlzaGluZ19zZXR0aW5ncy54bWzNWN1uGjkUvucprFn1siFJk2waAREhg4LKX2GybbRaITNjGG889tT2QOnVPk0fbJ9kj3EgEAjxbEUU5YLgOec7P/b5/DGly+8JQxMiFRW87B0dHHqI8FBElI/L3m1Qf3/uIaUxjzATnJQ9Ljx0WSmU0mzIqIr7RGswVQhguLpIddmLtU4visXpdHpAVSrNU8EyDfjqIBRJMZVEEa6JLKYMz+BDz1KivEqhgFDJLrVElDGCaAQpcGqyw6zOsIq9ojUb4vB+LEXGo5pgQiI5Hpa9386r5m9hY6GuaUK4KU5VYNEs6wscRdTkg1mf/iAoJnQcQ+JHhycemtJIx2Xvw+GxwQH74ibOHN1WgQ1OTUA5XD8ESIjGEdbYfrURJRkRCX0lqqJlRgB0bW3FUpPverlgl6IZxwkNA3iCTK/K3nUw6Pl1v+e3a/7gtte0qTp7BI2g6Tv59JuNa3/Q7gR+f3ATtJq5nQL/a5DDKW9mzvDdnt/324HfG1w1Ojk93JN69PFb1UYzp88X/6rfCPJGaldbeV26N522m0+t0+pW23e5Uru56/q9ZqP9aRB0Os2g0X30mp/7lRNeKq4PSwmGSmRybSQWbNGNhRZPJkMRDWzFsByTQNQpzPAIM0U89HdKxp8zzKiembkGUrsnJK2qlIS6Z2a27Jk59B7hLCCkBsFWGOF0yQgfT9aqL9rwK5VtT7QElJdiPmuK8atnf3q2zP747Hx3+tvSLGGtcRgD8ekFb62uLKxGgq9RlvmOhoJFy4JIMiRRGydkhc/795TXwfLIQyM4RAxKrUqKmYeohtLDpbPKhkpTPb9B6quWCLDgpiKo1d9oRRhjCfWp1fWHrhvODit/toUm6i/bCLv0nKnPI3Qt8RRuMhfzLuEuZjewScxsFJFOSUiscliiKmMuxr3FwLkYt7C8JxIFQjAn++5iJFCDj4RT7gmmTnl/IUNFNXExvaJOoTuZZpQ7Ic6PjlOWImMRmokMMXpPkBYIOpIl8F9M0KqCQCMpkvkqqByNFKNwrCeUTEl06RLoDkIkGXiaMWZE2wjfMvoDDclISMAleAIHGNapsvgHuYBTrNQjKF7k+M7ew432tf/1nSkQRxMMmiYfOLAKSVK9D3wMtXMBIRgT0M0VCOhMiDMYFbM/EY3mZi5lOseO8WS+6WYj56Cw3RTysZjwIAT+ozwjroAh5khwNkM4hJFV5ghNqMgUrNjDYqHV/0rQuiLK56mOgaYhmIzcSOfw6PjDyenZ7+cfLw6K//7z8/1Opwfd0GXYRLPCobZToTp7PlHDL/g9ozrdvJ5ozxecnlWgzn5509yhRp09twg/Z9+nytTZcUOfvuC5Q6W+4LlDq2741oVMDFFFGydh+0+dB5W1qURKRaOQtgumua57i3qp71d7tRsEe3TbDPoXbtckgoaFMZDKyPxUd7qFbwPYDt8J3nTdSYb0/D+cAGEDnZjTLWy741TwJ0eZZmRDd0UyOKUAd/7YCgy49RlNQDJFr0bnv0Kuz43UPnl5b3z1KszxSz+1LO3siTkIlmEMh2hvB+/NM/M+2/uWOma/LV/urL3NWb4hWX9lap4klNME+mgE6PI9a+X05LBU3P6oUAC09RfQlcJ/UEsDBBQAAgAIALtVaUZISKwfsQIAAFEKAAAhAAAAdW5pdmVyc2FsL2ZsYXNoX3NraW5fc2V0dGluZ3MueG1slVbbbtswDH3fVwTZe9xd0wFqgDTNgALdWqxF32WbsYXIkiHJ6fL307WWEzv2QhSIyHNIihelSO4JW32YzVDGKRfPoBRhhTSaoJuR/GaeNkpxtsg4U8DUgnFRYTpfffxpPyixyDEWP4CYytnhDNowS/uZQvExvi2NDBEyXtWYHR94wRcpzvaF4A3LR1MrjzUIStheI69+LDfbwQCUSHWvoOrktL02Mo1SC5ASTErft0ZGWRSnQEOkK/uZyGlDXb79Ce1AJFGWtv5kZIhW4wK6Rb5eGxnGM+2925WlkcsEBX+Vhn75bGQQSvERRNf53VcjgwxeN/X/zEgteGEK2uVcbuI7h3Kc6/UzWV0ZGSWYC5lAo13w5bF3vYtA/mu898isq+D0ydT15EEwTU8prJRoACXh5Gyy5G+PjdL7AasdplIDYlULetJJP+FGBjddXYv7A2+E5bEvr2khr5w2FWxcwpG7rr7Fbza39q2Inb7rogwFHLwySrFVtsjfuq5nyEjZIp8pyeGR0eMZ/NTiOKHHt9h383L5tRUY1sfcW8MpWE2kB7O5MgrtFQFT8RxW0qTzQiowbUOJ1bmUkrOcEMMHUmBFOPtlcOnRXkai5MTgR61/sJAiikLfvNkc9Ssd98uex8fR/Si0d3PnmdJv+M0cK4WzstI/SnI+8zy9JNrNPOlnmFdSw0Hcsx2fyKmw2IN44ZxOjcK4gqlY7hZrAI2SqAAo6a8w8j76Ss+aKgWx1R0jEEamq3O4khQl1X/qlcAb5MHoGzZgdVRVan8ME/oOjzR+AACLrAwT6w7OUjVUEQoHCHsfKeyVh+6GpJ7QoWFbqwfYqXjcvOZkHqMVasfRvxLtnMR+uoYewqtOq5/hLOMjr3Aq7cU6Sz/2JoeXzIxeDHIKP0wd19p+XkKtNP9K/gNQSwMEFAACAAgAu1VpRkFYdiORBAAA3BUAACYAAAB1bml2ZXJzYWwvaHRtbF9wdWJsaXNoaW5nX3NldHRpbmdzLnhtbM1Y3XLiNhS+5yk07uzlQpJN0iwDZAhxBmb5KzjdzXQ6jLAFViNLriTDsld9mj5Yn6RHKBAIhMjtJu3kgnB8vu/8WOf4w5XLrwlDMyIVFbzqHRePPER4KCLKp1XvNrh5f+EhpTGPMBOcVD0uPHRZK1TSbMyoiodEa3BVCGi4Kqe66sVap+VSaT6fF6lKpbkqWKaBXxVDkZRSSRThmshSyvACPvQiJcqrFQoIVaypI6KMEUQjSIFTkx1mTZ0wr2S9xji8n0qR8aghmJBITsdV74eLuvlb+Vima5oQbmpTNTAasy7jKKImHcyG9BtBMaHTGPI+Pjr10JxGOq56H45ODA/4l3Z5luy2CGx4GgKq4fohQEI0jrDG9quNKMmESGgrUTUtMwKkW7YNT02+6rXBmqIFxwkNA7iCTKuq3nUwGvg3/sDvNvzR7aBtU3VGBK2g7Tthhu3WtT/q9gJ/OGoGnXZuUOB/CXKA8mbmTN8f+EO/G/iD0VWrlxPhntQjxu/UW+2cmM/+1bAV5I3UrXfyQvrNXtcN0+h1+vXuXa7Umnd9f9BudT+Ngl6vHbT6j6jlud844ZXS9rBUYKhEJrdGYrUs+rHQ4slkKKJhWTEspyQQNxRmeIKZIh76LSXTnzLMqF6YuYaddk9IWlcpCfXAzGzVM3PoPdJZQkgNgm1shLP1Rvh4ulV9yYbfqGx/ohXYeCnmi7aYvnn2Z+fr7E/OLw6nvy/NCtYahzEsPr3aW5uWlddE8K2VZb6jsWDRuqAJnBIGtdQlxcxDVENt4fqqNh3QN5TB+THY4+KE653iwhhLyFht2h/6aLZwWPulKzRRv9rSrOk5V59H6FriOTyaXNz7hLu4NaHtzLSeSKckJFY5PFGdMRfnwWqEXJw7WN4TiQIhmJN/f3XIUYtPhFPuCaZOeX8mY0U1cXG9ok6he5lmlDsxLo+OU5YiYxFaiAwxek+QFgg6kiXwX0zQpiZAEymSpZVhpZFiNCJoRsmcRJcuge4gRJIB0gwmI9pG+D2j39CYTIQEXoJncIDBTpXlL+YiTrFSj6R4leM7+2Rtda/9L+9MgTiaYVAp+chhT5Ak1a/Bj6F2LiAEYwK6uUEBnQlxBqNi7k9Eo6WbS5nOsWM8W950cyOXpHC7KeRjOeFCCPuL8oy4EoaYI8HZAuEQRlaZIzSjIlNgsYfFUqt/lKCFIsqXqU5BR0MwGbktnaPjkw+nZ+c/XnwsF0t//fHn+4OgByXQZ9hEs1KgcVBzOiOf6NsXcM/oSDfUEzX5AuhZTemMy5vmAX3pjNwj5ZyxT7WmM3BHcb6APKA7X0AeUJ872BshE7Ooop2TsP/Hy4Nu2lUilZLRLfsl0FKpvY0CGvr1QaOJoOu37WBYdnvwIWhBGMOamJif007P1dsAGuw70Zs+OgmLgf+zEyHcEqdd6Ba223Mq+JOj8DJCoL8hApxSgKf41EoGeI4zmoAIit5sQf+bdfnckLzmpn21DfQmu+DwzyG7Kb7XLiBYhjEci1c7Sv/99vyuDfs/9cB+W78k2Xorsn7TsP3qsQD27TeytcLfUEsDBBQAAgAIALtVaUaSRrCZqQEAAEMGAAAfAAAAdW5pdmVyc2FsL2h0bWxfc2tpbl9zZXR0aW5ncy5qc42UTU/DMAyG7/sVVbiiaXwOuE0wJCQOSOyGOGSd11VL4ypJC2Paf6fOvpo0YcSXxHnyOnYUr3tJM1jKkodkbed2/eaurQ/IZ1QF565fRPwF+ZkW+QwmeQEil8A8pN4fPbg3RyIkzKQVna7eSVa39BjSzpwL3cbLgIQK+HTocB0AvwK+79DhHye1XVrblFp1nlbGoOynKA1I05eoCm4ZdvZsRztDD8Ya1Al0zlNwRId2xMij4s2QrM2lWJRcrl4xw/6Up8tMYSVnsfiLVQmqefHlFhjcDx/HjpzItXkxUPiBx3dkcbJUoDXs4t6OyYKw4FMQLd2BHX+gjnA3IY+uc52bPT26IGvTJc+gU6W7EZmLyUarU80hWZcz8G22xNUlmUMIvgLVkXq6JnNALKvyHw9YKsyoIh20W/MDKpDPcpntQg/IghxdlmRj1Tsmaq//xJwvhN4XWoR+XxFrHaF/7/nMQdCJq724r6G40Zblg/FuFe1Czm2M30ho/ZEwbgxPF0XTH5rmSDUH3cxBvcg5kqPgaglqgijsvkQDdoKVsQ06+fSzOXGf3uYXUEsDBBQAAgAIALtVaUYa2uo7qgAAAB8BAAAaAAAAdW5pdmVyc2FsL2kxOG5fcHJlc2V0cy54bWydjzEPwiAQhXd+BbldsFvTAN1M3Bx0NhVRSejRcNT684XUGGeHS+5d3vdeTvWvMfCnS+QjamjEFrhDG68e7xpOx92mBU55wOsQIjoNGIH3hinftHhIjlwmXiKQNDxynjopl2URnqZUEiiGOZdgEjaOsswYUVZSTisKK9v5v+jPDQxjnKvL7EPeoyl7UauFU7IaKnN2KDzeIshqUPLrrsrOlEtFEUr+PGbYG1BLAwQUAAIACAC7VWlG9YvaeWYAAABoAAAAHAAAAHVuaXZlcnNhbC9sb2NhbF9zZXR0aW5ncy54bWyzsa/IzVEoSy0qzszPs1Uy1DNQUkjNS85PycxLt1UKDXHTtVBSKC5JzEtJzMnPS7VVystXUrC347LJyU9OzAlOLSkBKixWKMhJrEwtCknNBTJKUv0Sc4EqnZx9E0sy9JITlfTtuABQSwMEFAACAAgAMwOBRM6CCTfsAgAAiAgAABQAAAB1bml2ZXJzYWwvcGxheWVyLnhtbK1VTW/bMAw9p8D+g6F7raRd1zSQW3QFih3WoUDWbbdAtRlbi215klw3/fWj/G3P6VZgBwM2xfdI8ZE0u3pOYucJlBYy9cjCnRMHUl8GIg098vD19nhJri7fHbEs5ntQjgg8kqfCAnhMnAC0r0RmEHzPTeSRnsFFZuJkSkglzB65z5C7i7Qk745m6JJqj0TGZCtKi6JwhUZEGmoZ55ZEu75MaKZAQ2pA0SoN4jTYlfk7Gp9EptTsM9A9ZGbeHrgmaTmetRiQFKeuVCE9mc8X9Mfd57UfQcKPRaoNT30gDlZyVpbykfu7OxnkMWhrm7EqyTUYY5MobTNmVmKxTB2tfI9UDpsEtOYhaDdOQ0IrLJ0As23MdVTz6AGt5dU7UfOWfhv7vWncSuVo55zlj7HQER71IZ11EsjoMCpLyuuWHfTQdNCtZSKOgl+5UBCUn9/aFpkvSBWw7bgyT1cXPh7g2y33jVT7G4RhF9UKuq1obiWaW4JaDreNvu4oSHPbLXCTK2hKNWNPIgD5hSvFbVtcGpUDoyNjjaVDMKPVlWuROkFYZJL47B+0sX4jaX7q15QpAf9DmE9I1NZEpAE83wr0MZBgTQ1gsa3NNVns2phdTjp/THp9PTBVOdai4EUcw1UIOIYBN5x2dnoICoprdPFzNcL2Dg6CIxFGMT5mkmF8epAm4Wo3ydA7OAiOpb+bgLbmtox0XMdRM7UdxOjEOmF+ro1MxEvZnoM9Y1ZlH742cs3RdSbag/P5H6M4iNEM5pZMrC771ttXzeG9nVOjO59NVlkG3YrzACbPKq9mFvJs5BPAluexuenn1OzDHnSU89R0THN9x36XxVq8gFOIwP7pFqe2JhHYnvHIh+VpjwH1xO0yCF+apiIyWktSqXlIOYa1eRJQVJhqVj6i6qGSeRqMtHGz7uegY9xV1wq4E8MWM12cYPPJzCPv8aW+y8XZRXeV88VFgy3zuq8CV7m8YVXXCXedQet+bS/C6pnH199QSwMEFAACAAgAu1VpRpgJyTKOCgAAFFoAACkAAAB1bml2ZXJzYWwvc2tpbl9jdXN0b21pemF0aW9uX3NldHRpbmdzLnhtbO1c627juhH+f56CcHCAFiji+63wqtCFTox1bB9Lm+xpURiMzcRCZMmVaO/mwD/6NH2wPkmHlBRLiqxI2XR7spWFBBE535AcDmdIfusdeA+mre485mzM3wgzHVunjJn2vSf9hNBg6ViOO3OpR5koiBchm2zoh4rnWMStII8Re0Xc1YfKHbE8WvHlQwQyoeJ2x5hjny8dm1GbnduOuyFWBe2JtQM9ag2eSvVlnLOn7hNqKD5ZsDuypMm2hm25L9deRMVaagx7DUVOxSydzZbYj2Pn3jm/JcuHe9fZ2as8fVw/bqlrmfbDsZmO3DshbJkeGzG6SemcNsTasJEDtYWp8+ixb325rXT62UCL3FIr3l5L408eWLLBDGMkkHvTM1kE2e306v16KnJL7mma5Zu1dqejnIDY0EYKpt+qD5v9DAyjX9nREI12vX1C2iKP1E1rAmtaWzkxEme726Y6kTzsDdvpGNe551ZOg3VrHbk9zIZZDlnBmj92rzHsDtVsDB8cb+5o6k6/oaY3FDdYzHMG1UhAETGnmgw6vqIb0145X0b2nRMAw3ij8lpPqiHfsVCvK/e0Hry1lFYDdVu4gXtIw20V6vpNrd9UoU5r1NVBNaHC1+vSJQSZdK2Daqz2OWBke9RlI3tFv0rNuHS0Kj6CCxfMD3Ke1Gnx5xC2ehCmaqFWvd1t40NDbjabHaS2tbpWO3S7/a5cR7jWateaB6XXaDaaqN5u1/udQ73baDfhbdjvgJYW7ndQq9tqNbRDAzcAjWRZ0Rrqodvs1+sytIZ7ffUwHCrdWg3V6/VmSzu0O82hUkMg3QQdcrPHDdjUmkqzc5AVud5roqE6VIatA9ZwR22jXgN3arVDS1GatdrRuMfRRc11LM09nNCcLyhMnYLU2qO3xZ1rsNy5LggbdANezmiQ5xT1irD1+ZL4vgtSPG2GQk/5MVb6tBi4CknnmXJQFX/HVkk06ebMmtJZTSTMYAR5kCKAS2e+b+XARRMnwETKzAsL2vJzZhboROrM081j7oSGRNbMkk5JntKZnzbzw8JkJp35eTMXMpI+pTM//BXAHZt82SInEqh05qfOLGgyg0pnfu7MxiRSKJhFJM+XQSIlgDVE9swUf5ZEpTM/fWaiklkUrCfyZyYoJY2C6UQCzYUL8yj0UGTQXKCnRAoWFyk0CxWaLc2JgtdkLBlsoBWY3GhwCYqEypmyUKdXM3ny62I8vZgulNFFRVL9VYn4svxDo9P7Wm93/jioBricmvQreTyO60JCWbuWT9fEmE/HC1CIx4sJ/mxUJP67MHT6yRiPJrgiBX8UVjCb4+uKxH/ngX6az/HEWOjjkYYXI30xmRrCLmNsYK0i/ers0JrsKWIO2pv0C2JriiA8my5FnmWuRAUP2aa9ozna0+byzWhysTCm07G+wBMtLKlI2F4hzSVfwB2KK5rLOp6DDpdAxnwdfCHmX2hAsmUVVnI5urgcw4/BO3Jp3q8t+GGv6M0MT2D+qJ0DeIV1Xb7AC2X6GWYOPG5aEDT9CI72sSDoV6yDZ2A9B2wiX48uZGM0nXDnmmPdmI/UJ89aEhs5tvWIyHIJOATZY286Ow9KuLPRle9jXuGGdPzLJ3DrkTxOcWFfJzJt4cz35p5CL9xVrpmCZaVijc/VL59Gf10M5dEYawuYPG16szDEquftEVgetsMQsSyHDwOaJqs9sZcU3dIl2YGLPYLYylwJsS2BwfPO/GNn/oYIC5bWz8GqnGj488/n39y7kTGGsHJDXDvfEktoi0WG50PewFYSug75fMteGkvEHudv1ZE3GN1M1vWTQ8szR98+rkQXXjEoHfwezyExQjhQTKcQCF+Bx0AM3BDTKgQcTYbQnDgGw+7dRfxwUkjBZBromDjoG9Rcw1zEOnINc1RMxQ1W9JHBrU5v+YY0B1jMnu8H6b7Djw0WhbPZk//c0jsHYoRFyR5mFspNz3eo89e1V9RRwkjM42U0tAeKJtCte3HDiqBjlrnhO/N8aj9d4dCafjiOmeTG2VkrEfss80GEZJiq3ca3zNafNr/dO9fZiFKLeOFi85PCX76xI/4Q5367s0ibOfTqWJ6rlwtVnqiY7xb5Urfy48DNec/Ghr4YywrXAP6+IWy5hoR0x/fw+XX5uz0ND2XQF5hXp8Rdrv/9z3/lV5Poj1+KgtI/F9UDq5jHMfyk728Th1Hv7zn0GLISh4qXnMBgsxxC8++dhTcEtpQNQ1Yvr8BhdOEfzs5d5tp8RJVcyfOPEEbEVq4iXRH3AcKQ4ThWUUVi+NxBWOE+HM8QO2aZNi0I/+a4zgdvjGYLWdPE4QoWimUuH/z0uEIEBfcoyIJTVgF96qU8gUCVUElXJiuuU6SKMCbAuvTfj6tyn5o5ngqOJ1Y4ETs7FjsA28x1rBm/Onh+VwYC/Kbj1qISc/mZKXyLSnhr50swd5IgqAbVaFFSdAZ9mPFdZaAyXpaUnlM4Y60iokFBUu7asSBCqv5oIuLx8iRKVRVxsxbt91PZs47Dhj+oivT8WJiUn9Cv7Jl8pDApr/O0MYUTxjNQsiaKDG87FOJGy/PMHMhQm0BhaN/wLS7DezDmt15epEtBQVxy46yoJLKfYW5osJh5WbTD1RM9HthPefyKY24f9eA8lag4Om8123sHzGQWPe3aYhywAKOzL97T/D+QSVsA/u1s0hh+KWKPW/qhAmcNslxv+D15BQU6PlS4OY+0ThpuG0YzHswKITcimItYXghn8xAeQfiUcybE8Vd6NmhQfWamQTVrggaB2tPzZ+82t9TF4AImDX0zXhaVXoe3HNdiYxaHnaiM4tkaVNtw2AgxkYKYV4ltTbhU/Jdo/WZnMdOiexqGqUhBxDTZox94sDSyPVtmY3rHor4dlBReAkGcOzpiVDpecRImzjapOL+mWMph5NYTo08JVWHeOcaqlEwUhmju7NHo7LDErFdTmgLZU9YfVKMZFgJUCmeVSWRd+AoXOiMuHGMW+g5OM4uZuKpfhJA3I7pyE1ZvQ3QprXY/m5NIIbr6SqvRanwHoqvW76q4W5jowj3+vIbo6mD+FCe6auLzvYkuuc6fYkRXT+ZPQaJr2OVPbqKryfnsRlGiy+f/ixJdL1ovneh6eaJTiC6txp+iRNfLs1QSXSXRlaR0plfyaBK9Z6tIuuO6j38SmsmOrcF51sRDK9MTRwTRrH8ZmLgK47tCfkG4cjbEtM9Lmu1702z+ZQi/m7+ZzjVuQ34ZQgQn8MVxVzGn2Ra7URxN1Cm4pmpE9BtcTajb5FTVElyHLllJCZaUYEkJlpRgSQmWlGBJCZaUYEkJ/lcoQXCTN9m4Ez/tbRx+S31espElG/nu2cjMK+DXk5GRW+xcbGRE/h3TkZE+/b/ykYxuSzqypCPfIx0Z+lTJR0ZZx1jgfImOzFhyefjI7H8a87slJJ++m/deSceu+BQkHdtd/pSkY0k6lqTjeyUdfypZx5J1LFnHknUsWceSdXynPOH/gNIrCbgfnoAr2bOSPSvZs5I9K9mzkj37/t/lK0qflV/mK7/M98bs2ekF8EOTZy8jnnNnzzG/V+osmPhi3FkA+qG+yxdZ2D/GV/kKUGcR0e/AnSXLAAr6Tv7Hz/8BUEsDBBQAAgAIALxVaUaKmlIXtiUAAIUyAAAXAAAAdW5pdmVyc2FsL3VuaXZlcnNhbC5wbmfte2lUU9fbb7RaxblYVERA64AyKihhRrStZVaZZ/lDiAwBwhTCFESLbWVQEQIECGiBQpiRAEkgKpUAIYQKYTCESMMckgAhhEBC3lBp17vW/XLf++Gude/qh6ycs5+9n+H3/Pbezz45+fm23a2D+07uAwAABy1/+PYuAPAFDgDY6bb3S1nL41eWAtnXjsi7t24AavpOzcludoEtbC0AgPrM/WLf3bJ7ufAf3CIBAOXHW58dmVNLIABA96TltxaOsd4chseTkDm3PYsJZQnJCclvxlI9Y6e+1CGMPEvuOfHTkZ2d+/P2Kg5+dcUi9w407Y7Jo12v7hd4fvsN6tMD/8xd3yvfLDjxTbd/xEUJbFWvvXG6mmsUAzNlC99kVkabOVZzBbUwWiUs5Jjgoar4Hr+Nl8jrgRE3vGQ+tSDV8UnSDSZTPHvLPO55EBAFfBgat69ZJvJ8OeyDSOR3qG4uqjPbFaOYsaz0uS6ZIFxOPmbgp3iFqIFeYyU5WYO2ZY1j+z5c44Mt4c/jz4JzwV/ILj/Jy+FgF4czieJl8oCvp34tRNWbLBnxAbxJPD07XuJpvCmiIpKM0sjTTZyO4FbVjf2AlsMZh3CiSTO1a1NsH+l6lMk4t0DtUS1huYcWfFTZJytkwIweTdeymUmANDLyhCGo+VjPVaJlm0tAx6Fn0SMB+pvadm0ZeKOZ4FYISsU0LqqexCndxYCq+rxb3wnYMDSaTVrwU6UTNhi8cZPYxU89+HFBDcWYKeqjbIwL2+fWxMTIoiPta38+QR33jp2YXzqKXvt9GojgA4GIZTVEhEIymMXMkW7ypOMJS098Cg7RSUwJg+mVd1BJwjeX8mmrYPPeVDTZ0IfeC6NfyfG73JEjCXvOMpD5dwdxOCixkzu6hjcQGHHnC2pBEoln6seFcq8c+PEN1oWZMZ9Re9W1N3tqxh1eeWXy7BHrAy47gFRSYgE8jbUDgOSds4DBG7KznhUQGN+xyecNYf3KQsTOgBSe9sRiQYNd+d5C/JeMRxtG9W22M4dwhu0REWZf/rpAXy8OPIU43shac7RT+KavNWNYNpCyKeq6ZbacsykbsXGiv6+VKB/RGNYplJDMN5cwkjoyMxtK5OIydySTo3KKlXhwavz4Ajrr5wLHF0uPzqldoplTMQi7j3qSCNcy5XIq38iy1w+nl6QVTxezH136oOusZif63Zwxh4Z2Hq10wFOKlQIZVYnCVmoiVx1QZvzgCj3vdi63axGKO5kjyeov2FRwt97d8/okmJB/IbNJ9Sh2AFewOWfH5hpkBkH7CC+nnyW9ujIb4PVq+o5W5xwSBMrLcxnCYw0bMlgm9nNjFkAe9ZQfq717A++Oz2ENbRDGjzYdnm8zUyHBqz8QvakQUs9CLCrvx3oICebfytINNs9gj0wZUFb9Jfwd71vSoPhmDmZBukBfIZuRY5vs/3OAqrzqMp3HKayOx2qRbhaB8ew2D4YgiZpUw7qw8XJIj8p35bV9dIFX+V3oFIJSCyPNdwJIhpb9FHNpweUXBa6Tj17aHYn4z7OslJPeHRENz3zJm3kXqCTRUN2Sf3OOj9oluI21yzoov+rWJNxuRVdTTRdeJAKJFHOm/AkFr39FpJYjpoFFyeiPkD2MR50hHgep59vknijqlNTt9MXxTXYAJy77XqEOmA84Pe01yAOv3+okm/XywejE1aAieBEoAGfjwO/ip6ECgwi9QH5vXZXLQXLDQNjVLxm9tUOmrABcb20qjb+PMlcjyKVsfB16dta5rnoTjgD7uNT1bv6WlBdg4rxswhMQeHomjGeS59D5xOek0frnvmSWliQgwALIL1Bmus2k+ZDJfrtz3Ul2pECIw5A53fHtJbojeQxbqxsy1gz3Uv8dRDChms03EBvQDdxGXzdvzhMo0wlW5nVICT38+hp6nfhM4k0mcF0BAC46K+kWMNPQskvueuFPtJ+DC/2/Kzw1bBmyns63gRXGvjBy2yIe+9tzmSw5zxwHtYxn0ZawG8ITBL1MTR22J9vIDqYtY74c6tUKZmjERJWogQp3LQHK7zu7cWbAebZ6aWDZXRKcf8UAvHktFKcnjfPuaBDbOAyAvfPA04Uif9G1zFJQP2XlWsgYFuo6bZoBG9DNgCpZAOnPj/LmXXhzRjG6JjzRySK/V6lTpuglfsJCn7hTMB5T5T+yHEsv69RhGeUsrdWwWv3HQm4dpMaU+jxmvcZeojYyBPmTcA4fsqFOJfnCOR+IZZjhGvJmD1aLqQQas2/iBY20EDt9Wfx8fQZL94MXaSSatBMQLi0Qf5gCkb8tvDg56evoq5ZpCO+Su7kOxk11fz8YkUMm808CM/OwqRBjue5YuRH4KZCr3W9HBxv75HoUvu6bGLOAHYi2Jk8oPLoVaEupw31t6Hvt7VVGnj6DHNhA1NWkBo/P9YnZ8IPW/VVK36Wrzzo/LVR8DM6HenwwVXJm385hw62av4riE9w5y0UUv1TahhkdeazcCDtvQK4bhTqS5kassrkQkpUKbLRzCmpQg6gQuNW4DEZ0+nplDEBRy3Gg+GWjIX2f5trlhLFmgVHmfNNCHTGiKoAB7lhGqPEGTKgxmWR7GKcWOrJGWGVFIMrxqaVSrN8OQAuib1mZIear2tfN7/p18tdzakcMoRVH07t+jp3ODsxRu2poiQFNwQX2sMKQSWiBj918J+DFVECem53dBQwiByny/1j/Y1CB0HCsvBjVb4QdCXBdtVYh5TB3ddmgLrsjFZFpyKWzLEdpFDUltLP2speuNGHkypejedC1iK3wcyCnPF43JLLiij5AdjMIPpEmg0vPfaP/UwQhxyeK+ytSafUvZvxgndV12Zv0jGwTH5Uw+qAuOZoEg1ANNFkBhk0Z8PEpg2pIJTfEZRWxGRCQN8zBmKgKIWVKTGaeGe+B9oYGCYqFGvJCIlfvtNk3QlirZfjV4bUiZfRwko2wJeyDV0eN8TFA8saMpmzlv/E8C1tQUGqsts8Q+tsbB9Z3dufUYyf9z/q2lnX/bFPWzc8vWx/+uTv2T/k8M34VVM+LcnaAZnmvs3sd5Dqk1TFgTr+GDS38mLgPJ1cgMB1esb/YW/q74c82P1Rbvzh6WqMgQLyAWaklZ+gl4djRaVEu/ZRF3O+G1MaCXh3WoJE/4UpXX1oHkv6cO1q3Qi7tmcvQ1GB7DRRuoRNya7xR4ZBelV1vZIPPg0vLhFStTHq9MWvatZvdyHHtjiWzICj36fv0pUJQBhkD6bralNFEUZZRhIhcQIX4aEXS23vqTGoTn0MbaoOYU9eqWI2yyaHvj19u79J9uUkcNBjFxoUFENJ8NgxY36Wm85hxmc7SfBdcsCtnY7QeABgzv7WHIe6ozfoRJC04IltRvdmTZ9X2yDlc8xZkLk1qDPiPndS3y8pC1iO01DKjd7pitYBsF/4J+6t6mfPowAaVawuDffAbuZC2UBk1B97lczKvAIbMMna9DxJR/N4FCuw1wtbB7ax2O+EJd9LTfN88fX7Xz/4U41rWctOp9L9wgXQEJbI8zwD7RB8D6A2btEJWySpMNmcM6V6k221SPU1JYyhrXQuvJ53vY2H9Slf50Z2BPS2hd9iqcG/J0XPzAqXhK+QaqLbIQLm5YjDYdWMVl5jtF3AKJqbn+l7zRkoURjcJOkEenZw02X5Qe9uDnUVaqDXJ2EKjzFgS7C1wd4SVYSQGq3tka+mrh9qPjYVyZ2CkYPrj4Qjz1eOAcNW9OFiXnK+PN92MkLNRT5Rx63p/2027vRvLH1cnmsYyJbsBY3tSuMpxEsEwU5xxoi0WsrHoziVt7gRwv7A4DgAkO+/aqhvdv4raAQDc/65fVtgWK/x3AZwkFVOlIe3iKR1ZEXh9f4q2rLV6r6xUBrz+ZnYnAND/S/F+mUDjf1vQ3+NCXKdREJsziND2pfSwkIia/Z5lw97xnHnXzY/D7fqmQ7Vnt/p9f6PmbqWPZIMo3VjJZX4v8604PSyR7WFv9yT7buH8HvO1t3+3Hyx1ZMaJppDlJEmazOp1JT/TuJX7/EEHe1tQ7t35pMGFE+kzaMRm9wlzbVl0yU4nMSnch3sO69ubS1Y8TJLEa92uVhX4mqkl0eLEza34e1wVopBqZKuKDS96htfnMdb9TvO61jJ7yW9dU2ruIt22QjvQKR+VjeuVlwF47/IQprY9LvplQVZA6eDUINbPRdb5XvaLu4nW/+9fyBAW0FyAVFPh2PRcOTpp4LG5eILCImWi00pwSBnqb9QrvAWcMEQ8f5SatKo+aCYYdPAAnaIRt5jkbCn47fUHM36vHkrYLmwbuId/sST/ixNvCzfX89Gt2cXrFfaJQfzFiY7A3LZua522FX+7ymA5GW2qnuMIVtdt2RxNAvcsc9ip7bM/gyDHUE2BmE8NUzGJvXyw+nGEKOJvdUQNYLoVma35a9EN7UTn7QAGJZgxV3Xz/a/Z6aUZz479h9b82TFGZiV6t9FK513SCYSL8I9Xt1yQlhiV8zIK1lnNh2q8jUDLxI81iUEEGyPie5SvKLQOkJC3LV/VeHCFmW4qSC8Nfd5vFHzFrqvGCrMcsXZ3+tn1AkCB8fVMrXfzSdmf4aFjHr2LHHcNulBytQTHrSmIzk1HJntE32c3ABKkVp+dhGtUN7fWD0Kw4xd+KxPEePQX7B71LPPMDkR2ZJ4BML0+I2KUSEsvlVcBv+V5NhDqQTEe52OpZbW8T6HBAtOmR9KqyJ3hQ8bML5zLtf6i7t1yzGvHsmsr+mGa2XW5n3DU9JcNRY3w8+HOjFXh41t+ALtZ58fbOWSpVzeLDi0sXLCfeWH9IFPuQaPA9k3Vx6H5+OMNNdows6rPqCk7y+WVb2qzbeW/JSlZKzvQuTWeE3APDM/LcsRpY1uXRH3Hor5HWBiufrAku87EwzvHKRqJ1KG2pMGln1PVFH8+ZHxIGMbuvFt+v43hTHf/NTgv0LToIFGDBfuJFvoZ5iChkbC0J9CCIZRlydH9BzD7WTKqJ643lalgAftHUyF7JiWjrX7wyjW8CVyUOLJrXLxinxIwJNDXYaiIRCWSbR5wo3uK43u2nSaQYSl6djvjdn+KRJS7cHy25jTm15haP0TEjCcwx6gM61VkMv4iiGlFDm73kaX08B67r5L1DjchPmfiY9shSV+QtsBUKGNVhZt19A3RJQ16EaDAeSHh3lMQN9KvNq12VedzGjactP8o3F1f+qiFTpD52cQBRg9Ix5x2GFQTA78bj4G3KN1Rdv7swSoGUlI3NpVeeqj6EcWNPe/1+mWAVw77q+avcMY52+gGH9vHV/5g/RduSUZz2OZL1fhGQThpqmObTJtNWl+Pl6NsOB70ndMQH90C3mLf0M1/TNTu+uh2ggyL0GkNgN1q5+CV1VyZAqMo9c/OPnbi/ko44F/e7rAEGcYODdIJIbExeuowTzPC3xSg35g4z7w6d4pYgQ+juGczoKLF7RnoCsEbh3NxCd1NnJmshrbmO40gPGt5YnvWLH48tk9HxCXTk8zm9N+VGWuj27dVeovaxtwu41esIbz5Mkf6arnR38Zc6EkOwufBMTd/M4BZN/23IS4iyxKQwRNrwpg+s4MRk1VtINSnaO+GkaZY2zBAo1W5jgkh598EJILpV4xg/YUS/yxjbVWXzzhk1Lpdf0LHOSydyU4uOmK4YcbthYi/Xwxp5bYkeG7Pt3bust37DefQtdec0D+Gu89TZqogWqz/3gErKQt1j+PdPP/tNP73RiUw49xAgfFkmfx9MNmFtL0ADAxieS1mW9vNiWYPOWbgnfEYN4Hth3nUEJO+Baz9tjJbSPAzG+t5iHNK9A3hmepmuZzANlMhdS8lKEYYJOu3HXphTQAwBpeOMqBRd3Li/CruDOm8XatxL8IEEBnsDDJpexYO0BaW6QbDthWH2uodz7nKCAGiuBfzWBSCdvXfirAMQwPfFUcnGeN/FegPnEtjvi/tBtJCEmU5XdvO6cd8rxQlUir5dWgoSmgbEbiMVbKeej61qwd/gChDov3vblanC3/E3mwPi+tNL41onqqybifiq9jcroLLhaCAxDANAHXVzR1NW9omw+vsI4b7y/BfNstWiTPm+19MTTdMQyauVuPk6hsDwyL6ACYboZE55Rnbc6i8FuK7jOMVBIyUnFnBMQm2p01XjNvwP5ymiI/2NR5sPDaJCoqxXD2j9Wmes21hJds6A/lWKwdYarXXtthYttQPS6YhlHh9TmspCD4MKBBEkab42zniD2IX8xeRgLgu6s7zR8poMKbMRpfNiM1sb8PRG1Tau/jCKwCw6X/o5z8ONyVhGNuLCly9JOLYp0PPwmNrjvU9mvZc9ZyIj1Fc8rpdfumz3zMVns+N94fjrZ4Ev5vBWmdRvdxCm3aW717V93gw0IOxc/hMxj6Xx55FBdZZzQzX+XbHneHuuRiFtafG3/qo8Z3+UYWBAN3drW7bhJtMZrwXVlQqGFhce2Ba/QYfIr3IYjppxJC2czFutUg/NhthuXjyhhfjAMb9wdFkcPWbOSIvHTso2EZHnF2MTHaRX3+BS/88SlZM/d+/iM7/q7xASxbAQKq5VJxtIl1tJkr876N7YmTF3KwlEsfbdnjNai1+vqL8r+INZSGc6HiMAhfBp7tPJFZi73h9vz2Haj4EoZ5ufLDWMZ3js6z2h62r7YKpWwgb/l4TnKpbG+PEa0tOn2ynIphbRYkLq1NWE46fyllcG4ukQszEE4eJhpr86iW+K9Ki3FjrPSshyFUlWOWal1dAQXg+dOCDZ4dGXUASeWjG/THI63hUo9gGqI0QA07TXemO7DtsoaykmafMfUO+Q/pncy3RKeGUWQFscqtu5592mdClki6juL2NKeFFLi1VT3OPFPaYyJ92UCwvKpdX0bgc4FpW/cntra7TGULQqKnzdLPWbICXLmFIiwXCO7iFFg0vByc2VIWAc1z4lKQfYM1Di/iLnzlCop240Oz0bkz3gNqiU3/vit+ToJ3MExdI3CtVZbq8fVlOcr/MEQ/gWHEBBe5J6vzcH2dAIBUWLj1b5ORqT9Nt0M6baRln1fWGtRKimK99aJRt8Fusbit9wXINrLCJ7TUg9+vbNR/IhLdX49/50gzQmhoPrlWXtD5qdXd1yEtqPcSKA8e+A+3uD7L1HorwIp2ccXFio+Y6BXa0OuhGZQAb8/fGSHJJmdI84XyxCmA01PAd7EAc+RMwBpxfD7pKPRrk4Pa9OxSjW/XuP2U+X5Ku5AZI9BK1j9eIKEGtNX5awg7ZAMLXhixaXRV/5GXhh5fx+duUSnD6yea+htyTVs9W7Snbn6ouI5MUnZFs7Q6/ojC2nUGVaChBfSyDGVzt+6xnZXg3wzEVbEo63VaVlsU50Xzt7pwPWz+mXNeu2qcI7Lqbsa+tiSu6d5rl3awS1Pw3aa3u2xpY33uyi7EvoeJR86P2k95ngNkzfsFgmYW+1wryjQSomWL5UIk77KhNo4qifgbK/UtmWtZcDab37IBWaUNBCAzCOhHnkIdIR88olt+IuMFpkep6Km/XIdqYzvDY+XyvGwmVPUaZbK/qFr8jzuXboCGdZvbi5ApbXxtqVc7s+yOwhCJm6y68Xh2aGplP2E5Xg7rFymB1sUIUVVI48oixD9eOiDf+LLOqaN/uxNXQet3qRvNycY+xvzNa5ECxVt7eGrntEV/8tg/XesaRATfoZL62je1VfhLsyn1q4t2ZwKhDVSZ9ALuxCl++4tYV9OAyYFY1aEOrdFYFXuOzizAPudroctYoj1SGTwpSY0KUv/Avw6AP9CTohjb9GjBSA7tdM3WhSltDAs4+Uugbza/UBA64tNTwWJV4rX9UvFIIOXoISYxGcfelyeX47bVrqcr5hOt2cOrE3C7IGYLibByqaxUi9Di6sxd+Dw3Oo6wEcpSDCXecd0/sG58P3Z7xDKd3n0b24apWqOe75J4+gx511Rh0tg6r3Bm8Dhpbmomfl2c96tsng2rAyzdKMUovcTqLXH40lu/6FofDTOnnlOifSVQco3G2qy88ZteHR31u55Mv+Ds/CdrN2MUMmqLwryxciA0oOBl2oF/BWaO4L0imx3uoJCUmulwXnYZOckO+tgGPtPTWO7kxbLcPN3grzLzmXucuGUE/uVrAFM9pXFS7H+BNq8yHqy04g3BpSiyTTvcvGSDZZVZ0d0NOdZPbTNAlOxABYuHNsPtHS/CCLHybC5e1b/rvXND9KcNCN5MlDNd4MVTaGR0Y6UgEUaaJB94rRB2tGnhu7IwFKUYh+Y7NHtuJrpH3JjkPO97gYvHndXSc7H6rguqFHCAppPFz6/InFInuccgd+k0HSt2QV3oz3hqx6z2FBzDHphw7u00GGdtbJ776Uce+QrlUOZTc40BlLYXQAXlUeN6iG/MPL+zIkBCml5lf027ukT3TeLntAC46MKppPAB+jeq4PgyL4rcUgIdA2FPR8f+cvHbUv/NzvzkQhLuKfX6h/4JrGShmAV3pe2eHQVPBLS2wG32dZkKyfoVpUKGnplt4/gMo3erpQiw8LIW3HN85v7q9PzOGRyrppRHdgoX4N/Mx/wfn384eHmYaeAdMLK98gSM2cUYUtpaA0vqI5+JBB3uvwssapdrlWGX8X3hezSnGDIK2mAJ4WL/Lq1S7cavQOpF2flY9+q+j45t7VUZuSYuf3v51ln5CylQ1V7S+FD3cZGKmapZwUdbjuiImhWuTeqmUe4uS8ccRmbFP0oul65/ZlzhjzIRHWFW9mHeWrmVKDUy54C0DH9c+DrevTr5wvUSr2Hq2YpMpgmy1u4vmXYg40VBze1M3XDtctLxjaMGVmPE/fHLzr+Bfwb+CfwX/Cv4V/Cv4V/D/gYAXy0oH6te2rZ7cEi1mqG4uPkbxkoR42W1/yv9Aa0R4v2QaSGwVlSPWyykzZsJWCloqQjP3uyGrHIYg2D4A4I2RmIQQk6atfdY/XAWOuei0rXxwKhINIyTDc/peagOM5gTsk8ip5ocpXDVzUTeFKhVTmcHwrN4hZQBgVqNkTn65xzaJM5wEKQfk3hZbE1esB+Cev/iI3/sQ9s02cowHxy2AFfHYCOEdM+VcSMcVFdO4qxziyp9PdOw2BphkHSJBJJ4xN1eOscO3Aw9DKzUMlivmz6BvTx8d1UToUxP9VfKGQxQBb6bIhmQ9qoke5UvkRV8YtvA8HfXUALUq37b4bv8Ax+T3cQvhczMtg6mMXzITF/xQew6r2DxOl4/Q5TZI8UwJVyOPtPUeVuOXWU3rXbfMGrZeNooEievOUBuZrC9U1954lF2Cm+p6pQsFtQhJJUJl6+GLl4C8iPJuJqw2FsdnRGv85WCG/bf8w/eR9hf17DbfUKehaQ5SCADAfWx3ptlz+Ien3/80ehWpOVPUCGEMj1vAsLpCmi06eUG95Jsd5yaikJev7DeaU7lpc8P+3YDBIZJopdw8sckHY/z2cq2XuytpWKu2Q/OnoTV40aKbqrN/UR6sSGfmmp5SUk00XdjWWvs6pS+j2mFkas3kVpfWKHZUd0cyefDKyvtol4oividHu/DPHk8L2J5AW8wizjp3BHTKQrjSYE96mju8wFKVrjl1Vd07oVi+muiNOWB9z7M9VC4TbtN1agNMYLtHg2ulrUMQpnC6vS9xNyka+RV4JCTfoRtLydkP8CwKRS5mLNNqR/VvDRfH/3JKbZbrO3wZ6pBsa9B9vpd2gxQ42eSW2n1HgG7LaEziJchOAsuuOWRFrYfBhsO47FGD8svGNXZzOHu2bog+5dJnnZHeu2OGh0ZeKg3vFnvtxcWPnLc5N/traai+pvqk9/A3Xb59CheEcrjA1sI27Ix7s67SzNcBJNoljlIUQipEIPhrS6xmS+lUCz5X6zigRdNLx007+CAusMR8+sLLFK5KjNxReordJD679YBzl2lmgks0odsBxy+5ub71SoewgWbKzKbsOeIH81Ip2Jyr8R1OvF3PkUBrojWC5XBoUS9Yn7y+jCSKsUsx1zy0AeGGEa/KapCayKYvGV2U9wH0ticeh3HEJSXi0uTKCin76PDJnJy8+s65Q9DjFjD64q5Xr9+Vvgfy5R4IX6ufm36+eCJs7WoqLS1Lgp6BH6xEdFZsypXQPuSfdqfqbWKHDcgfY0bXW4eq/UcS9+JYS54RvTMj3quZfg+5RAmdqCygQrCegE8RUQTy8of8h6H+SmB60lEL2GE5lcD6woNP2Cl27yxTumZxcGjuow8JxbdV1R2luyjz5lyhCbXOhMpG5XxI0xtPrkwJXAfH/kgtRWl7mJNw2ahx1ON8ZRc9txhlIk1nx8orVcms20MurJ1fiAFpkui0kFbAG5DB1UkJhSmm0FotJ8e+idB26ED6ZFdCOyMzoCqvbFBQvsnM9WtJ4iVV6ZKTFOqGNwD1V0OUhs/Qs5OaEochHn285QT4d164AWLfRoAuE5qf6Nl8GPtV1IPqAJLTZKZfxlSXatuuvsqT5Zv9NJZBouHV2bLzwLukR4zRiB3JG2ExRXWYnlPwqhlDdJehdWrmjJKi98ypCgj/oqHOL4PHiWvvgaTMrZ/re0bCjpcfwDVB3IbnkRw72irYNWispismnf/bKWCMy/0MI/Mqrl9K6M4YbpUpfQ99L+6NcyNLff7wxypdE8Sk+qchVoQK9Id+ilqqyO84KfWzfV4u+npV7x1Gtr36TzS43W5iV53jj21TJt8b3rJML9GfuVRx8924YUqoulbvnAvdhx7PwGaHeCQaPCW5JTNBZhuxEz8eL9u4p2RxfCQoxvO9rQWQFJEhWIIaZo4AZ7U7Qn5kdPGhI9oB5N0AbjPSOy5wHZHoQgY4v33d5xJgASy57DRRN/0M+n202fPD0w7R3LsWoqeHp6lfRWn8FpDYOF5hElCAwmp9MHXGBbu6cWccRma0e1O47zRqCRGCRNIfISauD0ehCjCFKPDyLZi4A5/5V1Scft50jgzVNNzvMfBAboNuaGHkoEmO04NabZ+aY2OQ6iK8wa1+ye9qZlBB7nVvUdWQpAyioTDNN1jVuYYerbvp1ayTs4uh1r6cXRuSJHBBRPMHzCUDKCFRKglbajTfaAwb/3rvkL8s4sR9OGvRr1HD9tbgv2L0QwCbdW+pnLWodg961Rcpf5dvSh/U7aWZRBTpnTRPsG+hOIEV1EmgBdYpCyA1WKmyyZBtvkoMpUcQc9aTT2c2KoXQEnIkmc/QWfmcx4oWQmnCxH6fEfEYVTLm1E9Rgl5ii0sOJ97nvz2cFG5kGnXNuObPsmKU/ZXIscncGtKUyZ+DFsAdQESI3wG8qKPAD34K+Bl8z3acGN2eidrpWjgzeeoCQyGGhLLmyP8ZhDsJY+K1kJG7GVeqyoLiYaPYk+XTSC6Epbmhqs4kF3EeQpxVowaeo6DIiZgLFsLWmSJU3x4jdxWH8yRoBuME79vck6TuK16ZrJUpme0HMfCHlV2lN1jMfN2txUWqPFAZ7wDALDq/1Zk5rrAXCXxVyS+523FWVKI+o0ZD+Mzsw/nBKrHCMgiGpzEMGqV9Qwipbw805wWjh8ZcE/spoG6q2cYC/QZHv/W1SJjEE+pLl3Wk70xX8MQNfFiqklmcwLuwjQeTQREwf9izcn0KfWNoQv9hqGZHqMTvpHToxRYpyE8jJVPSVa+xr99E9D2t/HRcUEhfL+LoNjtqUeHzJpP95BxWgQWwwbYC1O/lvO6iEV7WbejSSfXDDSBCmrb8Oasa0ouVGmEO4UZ9iYv7iYs5pzeMiXxjlIwa5gxZXSB+T1OKOHWMuKxBbBB1o8XdFHNxh3n44al7iLXFMw9H4xEujawg1Cm66Asgmyh+5dP3VZQsTU6yymbluXWuRkh0TE9x/M9JG82IeBwH2CooRgH97BLIuesYQXnagPJWonmTm7Lglz1SQuxSSZ9WhLINA7X1ro0WS/y7vfh3pyMqJFbSkShm6Oo4k7bQgutbQNuuT22tt7IEa9aaWVTLR+0oRvshgmblqwxnp02WUUzxdBQ9LIJtIdRnfB11tAEJLM7/sfzRR2gBer0C/VH8h6rkjyhPbk7xRkyjcLNma6cqPDs7ffjPhmvA87M7r9sHLnlsZvL8KRZCHIT4c7HGLPab2XbGQhsRMwqNtprZizOsIWnc7IkV/JD3134WuITychp67/4wFAvBUvDu0f0U5RdIpLaUw9zk0N8NqIrfqhJABZ44sQtC4BKmlIlX29YXKR1o4XLhivqoaccGSOPUTgByZqvAW5Em7gk+gNvYfNHfW/mQi0XdkUz5bE45fZKwiZtsylaB13yAasJIm9+U38Zmvw7hsinWzhdpfk8RrM+55E8PIO8CaA8YUj24H04+DDVryYXwzFYP4WZMlkyavOz80UnrcxjySdLleGVznSiiZEJ1c4KW/tNavY9U4INu58Gi+6wfxIi+iJmdIgO79afs0htBMv8wLGF0LV7RgZSzcDPJ6n4ArzjeEn3SUzh3S/TueHs4bV7gQRR4DNwztmLztl6ymksoxux6l3D/BUbR7ow0OcZQ37qTcrURrvwN/ZtJGdhyP1JN+L1XlTxfFuB7sY1RG0nLl2pb6MaznecJ8NVRS9HgJ3DSNFh/a85c/XRhl9qBmQB9mYfSa4V7AIBwofym/BGw4sTzSauPbPdIa/do40eMBFAUNvGx0cXZ75Ma1avxwj/Mqr+b0vAR9TgFczaY0k3KY7OVEmCpz43wdrwx6hAA0ILgRnq3Wp78M0au9bwLhjIdeelQdxjQ0GA2Jts6zydh6T1QMoqWjE5nu3jnZcjK9zeSs/9rLU/w4yOuKcmuAMhZ9dmtf1KgD+0CAJKtl7f+ZUGyAArW2bX2t3ZuNS1tbd/Sh6FGzxPAZ2UtbxJzOuljD9UFAf3VEYp6Wzom04HjLUEECRSiL90Pemr/0KzY0nJLu+V3dt/W3LiX8l9QSwMEFAACAAgAvFVpRteZEilfAAAAagAAABsAAAB1bml2ZXJzYWwvdW5pdmVyc2FsLnBuZy54bWwtjFsKgCAQAP+D7iB7gE1NrYXMyyQp9MKkx+2LaP5mPqZz1zyxw6c9rosFgRxcXxbdlvwR/cmutwmU/APYbaEmFPrXMw45WDCNQJJaGd0CCz6OIVvQvEZSihMpqN7lA1BLAQIAABQAAgAIALtVaUbO8+LqUwQAAA0QAAAdAAAAAAAAAAEAAAAAAAAAAAB1bml2ZXJzYWwvY29tbW9uX21lc3NhZ2VzLmxuZ1BLAQIAABQAAgAIALtVaUYl32KDvQQAAMsWAAAnAAAAAAAAAAEAAAAAAI4EAAB1bml2ZXJzYWwvZmxhc2hfcHVibGlzaGluZ19zZXR0aW5ncy54bWxQSwECAAAUAAIACAC7VWlGSEisH7ECAABRCgAAIQAAAAAAAAABAAAAAACQCQAAdW5pdmVyc2FsL2ZsYXNoX3NraW5fc2V0dGluZ3MueG1sUEsBAgAAFAACAAgAu1VpRkFYdiORBAAA3BUAACYAAAAAAAAAAQAAAAAAgAwAAHVuaXZlcnNhbC9odG1sX3B1Ymxpc2hpbmdfc2V0dGluZ3MueG1sUEsBAgAAFAACAAgAu1VpRpJGsJmpAQAAQwYAAB8AAAAAAAAAAQAAAAAAVREAAHVuaXZlcnNhbC9odG1sX3NraW5fc2V0dGluZ3MuanNQSwECAAAUAAIACAC7VWlGGtrqO6oAAAAfAQAAGgAAAAAAAAABAAAAAAA7EwAAdW5pdmVyc2FsL2kxOG5fcHJlc2V0cy54bWxQSwECAAAUAAIACAC7VWlG9YvaeWYAAABoAAAAHAAAAAAAAAABAAAAAAAdFAAAdW5pdmVyc2FsL2xvY2FsX3NldHRpbmdzLnhtbFBLAQIAABQAAgAIADMDgUTOggk37AIAAIgIAAAUAAAAAAAAAAEAAAAAAL0UAAB1bml2ZXJzYWwvcGxheWVyLnhtbFBLAQIAABQAAgAIALtVaUaYCckyjgoAABRaAAApAAAAAAAAAAEAAAAAANsXAAB1bml2ZXJzYWwvc2tpbl9jdXN0b21pemF0aW9uX3NldHRpbmdzLnhtbFBLAQIAABQAAgAIALxVaUaKmlIXtiUAAIUyAAAXAAAAAAAAAAAAAAAAALAiAAB1bml2ZXJzYWwvdW5pdmVyc2FsLnBuZ1BLAQIAABQAAgAIALxVaUbXmRIpXwAAAGoAAAAbAAAAAAAAAAEAAAAAAJtIAAB1bml2ZXJzYWwvdW5pdmVyc2FsLnBuZy54bWxQSwUGAAAAAAsACwBJAwAAM0kAAAAA"/>
  <p:tag name="ISPRING_OUTPUT_FOLDER" val="C:\Users\Danny\Dropbox\Website\M8P"/>
  <p:tag name="ISPRING_PRESENTATION_TITLE" val="Section 6.3 Calculating Probabilities"/>
  <p:tag name="ISPRING_RESOURCE_PATHS_HASH_PRESENTER" val="9c9ff2d91ef439e83cc7eeac35b58523fcf669e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1444</TotalTime>
  <Words>383</Words>
  <Application>Microsoft Office PowerPoint</Application>
  <PresentationFormat>On-screen Show (4:3)</PresentationFormat>
  <Paragraphs>94</Paragraphs>
  <Slides>8</Slides>
  <Notes>8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Calibri</vt:lpstr>
      <vt:lpstr>Century Schoolbook</vt:lpstr>
      <vt:lpstr>Wingdings</vt:lpstr>
      <vt:lpstr>Wingdings 2</vt:lpstr>
      <vt:lpstr>Oriel</vt:lpstr>
      <vt:lpstr>Equation</vt:lpstr>
      <vt:lpstr>Section 6.3  Calculating Probabilities </vt:lpstr>
      <vt:lpstr>Probabilities of Independent Events: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Homework: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Section 6.3 Calculating Probabilities</dc:title>
  <dc:creator>Danny Young</dc:creator>
  <cp:lastModifiedBy>Danny Young</cp:lastModifiedBy>
  <cp:revision>52</cp:revision>
  <dcterms:created xsi:type="dcterms:W3CDTF">2013-01-30T02:12:09Z</dcterms:created>
  <dcterms:modified xsi:type="dcterms:W3CDTF">2015-03-19T00:02:47Z</dcterms:modified>
</cp:coreProperties>
</file>